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9" r:id="rId2"/>
    <p:sldId id="342" r:id="rId3"/>
    <p:sldId id="301" r:id="rId4"/>
    <p:sldId id="353" r:id="rId5"/>
    <p:sldId id="345" r:id="rId6"/>
    <p:sldId id="359" r:id="rId7"/>
    <p:sldId id="360" r:id="rId8"/>
    <p:sldId id="362" r:id="rId9"/>
    <p:sldId id="363" r:id="rId10"/>
    <p:sldId id="344" r:id="rId11"/>
    <p:sldId id="343" r:id="rId12"/>
    <p:sldId id="346" r:id="rId13"/>
    <p:sldId id="349" r:id="rId14"/>
    <p:sldId id="347" r:id="rId15"/>
    <p:sldId id="369" r:id="rId16"/>
    <p:sldId id="348" r:id="rId17"/>
    <p:sldId id="355" r:id="rId18"/>
    <p:sldId id="338" r:id="rId19"/>
    <p:sldId id="350" r:id="rId20"/>
    <p:sldId id="368" r:id="rId21"/>
    <p:sldId id="374" r:id="rId22"/>
    <p:sldId id="370" r:id="rId23"/>
    <p:sldId id="372" r:id="rId24"/>
    <p:sldId id="364" r:id="rId25"/>
    <p:sldId id="365" r:id="rId26"/>
    <p:sldId id="367" r:id="rId27"/>
    <p:sldId id="366" r:id="rId28"/>
    <p:sldId id="351" r:id="rId29"/>
    <p:sldId id="332" r:id="rId30"/>
  </p:sldIdLst>
  <p:sldSz cx="9144000" cy="6858000" type="screen4x3"/>
  <p:notesSz cx="6858000" cy="9144000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FF33"/>
    <a:srgbClr val="FF0000"/>
    <a:srgbClr val="969696"/>
    <a:srgbClr val="0066FF"/>
    <a:srgbClr val="CCFFCC"/>
    <a:srgbClr val="008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9184" autoAdjust="0"/>
  </p:normalViewPr>
  <p:slideViewPr>
    <p:cSldViewPr>
      <p:cViewPr varScale="1">
        <p:scale>
          <a:sx n="78" d="100"/>
          <a:sy n="78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93C85D09-8AA5-42E2-AAC6-ED611E46E3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smtClean="0"/>
              <a:t>Nieczytelny schemat, potrzebne szczegóły, przebudowa + podsumowanie slajdu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6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1588" y="4710113"/>
            <a:ext cx="9144001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836613"/>
            <a:ext cx="9144000" cy="5761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tm.waw.pl/" TargetMode="External"/><Relationship Id="rId2" Type="http://schemas.openxmlformats.org/officeDocument/2006/relationships/hyperlink" Target="http://www.urbancard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ydgoskakartamiejska.com.pl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image" Target="../media/image16.emf"/><Relationship Id="rId5" Type="http://schemas.openxmlformats.org/officeDocument/2006/relationships/image" Target="../media/image10.png"/><Relationship Id="rId10" Type="http://schemas.openxmlformats.org/officeDocument/2006/relationships/image" Target="../media/image15.wmf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emf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11188" y="2289175"/>
            <a:ext cx="792162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000" i="0"/>
          </a:p>
          <a:p>
            <a:r>
              <a:rPr lang="pl-PL" sz="3200" i="0">
                <a:solidFill>
                  <a:srgbClr val="003300"/>
                </a:solidFill>
              </a:rPr>
              <a:t>Nowoczesne kanały dystrybucji usług miejskich</a:t>
            </a:r>
          </a:p>
          <a:p>
            <a:r>
              <a:rPr lang="pl-PL" sz="3200" i="0">
                <a:solidFill>
                  <a:srgbClr val="003300"/>
                </a:solidFill>
              </a:rPr>
              <a:t>kodowanych na </a:t>
            </a:r>
          </a:p>
          <a:p>
            <a:r>
              <a:rPr lang="pl-PL" sz="3200" i="0">
                <a:solidFill>
                  <a:srgbClr val="003300"/>
                </a:solidFill>
              </a:rPr>
              <a:t>Szczecińskiej Karcie Metropolitalnej</a:t>
            </a:r>
            <a:r>
              <a:rPr lang="pl-PL" sz="3200" i="0"/>
              <a:t/>
            </a:r>
            <a:br>
              <a:rPr lang="pl-PL" sz="3200" i="0"/>
            </a:br>
            <a:endParaRPr lang="pl-PL" sz="3200" i="0">
              <a:solidFill>
                <a:srgbClr val="003300"/>
              </a:solidFill>
            </a:endParaRPr>
          </a:p>
        </p:txBody>
      </p:sp>
      <p:pic>
        <p:nvPicPr>
          <p:cNvPr id="2051" name="Picture 3" descr="Mennica_Pol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996950"/>
            <a:ext cx="2590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1909763" y="6045200"/>
            <a:ext cx="535305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pl-PL" i="0">
                <a:solidFill>
                  <a:srgbClr val="003300"/>
                </a:solidFill>
              </a:rPr>
              <a:t>Warsztaty dot.  Szczecińskiej Karty Metropolitalnej 23.05.2011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1"/>
          <p:cNvSpPr>
            <a:spLocks noChangeArrowheads="1"/>
          </p:cNvSpPr>
          <p:nvPr/>
        </p:nvSpPr>
        <p:spPr bwMode="auto">
          <a:xfrm>
            <a:off x="250825" y="255588"/>
            <a:ext cx="3903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Sprzedaż usług miejskich przez internet</a:t>
            </a:r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>
          <a:xfrm>
            <a:off x="457200" y="1125538"/>
            <a:ext cx="8229600" cy="485775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/>
              <a:t>Wdrożone </a:t>
            </a:r>
            <a:r>
              <a:rPr lang="pl-PL" sz="1800" kern="0" dirty="0" smtClean="0"/>
              <a:t>3 </a:t>
            </a:r>
            <a:r>
              <a:rPr lang="pl-PL" sz="1800" kern="0" dirty="0"/>
              <a:t>systemy sprzedaży biletów komunikacji miejskiej przez </a:t>
            </a:r>
            <a:r>
              <a:rPr lang="pl-PL" sz="1800" kern="0" dirty="0" err="1"/>
              <a:t>internet</a:t>
            </a:r>
            <a:r>
              <a:rPr lang="pl-PL" sz="1800" kern="0" dirty="0"/>
              <a:t>:</a:t>
            </a: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/>
              <a:t>Wrocław – maj 2010 r.</a:t>
            </a: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 smtClean="0"/>
              <a:t>Warszawa – czerwiec 2010 r.</a:t>
            </a: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 smtClean="0"/>
              <a:t>Bydgoszcz </a:t>
            </a:r>
            <a:r>
              <a:rPr lang="pl-PL" sz="1800" kern="0" dirty="0"/>
              <a:t>– wrzesień 2010 r</a:t>
            </a:r>
            <a:r>
              <a:rPr lang="pl-PL" sz="1800" kern="0" dirty="0" smtClean="0"/>
              <a:t>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 smtClean="0"/>
              <a:t>Rozwiązania </a:t>
            </a:r>
            <a:r>
              <a:rPr lang="pl-PL" sz="1800" kern="0" dirty="0"/>
              <a:t>bazują na wdrożonych systemach karty miejskiej, biletu </a:t>
            </a:r>
            <a:r>
              <a:rPr lang="pl-PL" sz="1800" kern="0" dirty="0" smtClean="0"/>
              <a:t>elektronicznego</a:t>
            </a:r>
            <a:endParaRPr lang="pl-PL" sz="1800" kern="0" dirty="0"/>
          </a:p>
        </p:txBody>
      </p:sp>
      <p:pic>
        <p:nvPicPr>
          <p:cNvPr id="7" name="Obraz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9" y="3068961"/>
            <a:ext cx="3240756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9" y="3802240"/>
            <a:ext cx="3384376" cy="200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450931"/>
            <a:ext cx="3347864" cy="20024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1"/>
          <p:cNvSpPr>
            <a:spLocks noChangeArrowheads="1"/>
          </p:cNvSpPr>
          <p:nvPr/>
        </p:nvSpPr>
        <p:spPr bwMode="auto">
          <a:xfrm>
            <a:off x="250825" y="255588"/>
            <a:ext cx="6337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Sprzedaż usług miejskich przez internet – krok po kroku…</a:t>
            </a:r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>
          <a:xfrm>
            <a:off x="457200" y="1125538"/>
            <a:ext cx="8229600" cy="485775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1800" kern="0" dirty="0"/>
              <a:t>Krok I – wejście do „sklepu z biletami”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kern="0" dirty="0"/>
              <a:t>Wybór </a:t>
            </a:r>
            <a:r>
              <a:rPr lang="pl-PL" kern="0" dirty="0" smtClean="0"/>
              <a:t>właściwej strony </a:t>
            </a:r>
            <a:r>
              <a:rPr lang="pl-PL" kern="0" dirty="0"/>
              <a:t>WWW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kern="0" dirty="0"/>
              <a:t>Wybór: „Sprzedaż biletów przez </a:t>
            </a:r>
            <a:r>
              <a:rPr lang="pl-PL" kern="0" dirty="0" err="1"/>
              <a:t>internet</a:t>
            </a:r>
            <a:r>
              <a:rPr lang="pl-PL" kern="0" dirty="0"/>
              <a:t>”</a:t>
            </a:r>
          </a:p>
        </p:txBody>
      </p:sp>
      <p:pic>
        <p:nvPicPr>
          <p:cNvPr id="6" name="Obraz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133600"/>
            <a:ext cx="705643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AutoShape 2"/>
          <p:cNvSpPr>
            <a:spLocks noChangeArrowheads="1"/>
          </p:cNvSpPr>
          <p:nvPr/>
        </p:nvSpPr>
        <p:spPr bwMode="auto">
          <a:xfrm rot="2700000">
            <a:off x="2412207" y="4906169"/>
            <a:ext cx="431800" cy="788987"/>
          </a:xfrm>
          <a:prstGeom prst="upArrow">
            <a:avLst>
              <a:gd name="adj1" fmla="val 50000"/>
              <a:gd name="adj2" fmla="val 4170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250825" y="255588"/>
            <a:ext cx="551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Sprzedaż usług miejskich przez internet – krok po kroku…</a:t>
            </a:r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>
          <a:xfrm>
            <a:off x="457200" y="1125538"/>
            <a:ext cx="8229600" cy="485775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1800" kern="0" dirty="0"/>
              <a:t>Krok II – rejestracja użytkownika w systemie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kern="0" dirty="0"/>
              <a:t>Wybór: „Załóż konto”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44675"/>
            <a:ext cx="7027862" cy="4392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2" name="AutoShape 2"/>
          <p:cNvSpPr>
            <a:spLocks noChangeArrowheads="1"/>
          </p:cNvSpPr>
          <p:nvPr/>
        </p:nvSpPr>
        <p:spPr bwMode="auto">
          <a:xfrm rot="8100000">
            <a:off x="5722938" y="4906963"/>
            <a:ext cx="433387" cy="788987"/>
          </a:xfrm>
          <a:prstGeom prst="upArrow">
            <a:avLst>
              <a:gd name="adj1" fmla="val 50000"/>
              <a:gd name="adj2" fmla="val 4155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"/>
          <p:cNvSpPr>
            <a:spLocks noChangeArrowheads="1"/>
          </p:cNvSpPr>
          <p:nvPr/>
        </p:nvSpPr>
        <p:spPr bwMode="auto">
          <a:xfrm>
            <a:off x="250825" y="255588"/>
            <a:ext cx="551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Sprzedaż usług miejskich przez internet – krok po kroku…</a:t>
            </a:r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>
          <a:xfrm>
            <a:off x="457200" y="1125538"/>
            <a:ext cx="8229600" cy="485775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1800" kern="0" dirty="0"/>
              <a:t>Krok III – logowanie do systemu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kern="0" dirty="0"/>
              <a:t>Wpisanie danych określonych w procesie rejestracji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44675"/>
            <a:ext cx="7056437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1"/>
          <p:cNvSpPr>
            <a:spLocks noChangeArrowheads="1"/>
          </p:cNvSpPr>
          <p:nvPr/>
        </p:nvSpPr>
        <p:spPr bwMode="auto">
          <a:xfrm>
            <a:off x="250825" y="255588"/>
            <a:ext cx="551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Sprzedaż usług miejskich przez internet – krok po kroku…</a:t>
            </a:r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>
          <a:xfrm>
            <a:off x="457200" y="1125538"/>
            <a:ext cx="8229600" cy="485775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1800" kern="0" dirty="0"/>
              <a:t>Krok IV – zakup biletu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kern="0" dirty="0"/>
              <a:t>Wybór: „Sprzedaż biletu”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pl-PL" sz="1800" kern="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44675"/>
            <a:ext cx="7027862" cy="4392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-2700000">
            <a:off x="6299200" y="4762500"/>
            <a:ext cx="431800" cy="787400"/>
          </a:xfrm>
          <a:prstGeom prst="upArrow">
            <a:avLst>
              <a:gd name="adj1" fmla="val 50000"/>
              <a:gd name="adj2" fmla="val 4162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056784" cy="441049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6386" name="Rectangle 21"/>
          <p:cNvSpPr>
            <a:spLocks noChangeArrowheads="1"/>
          </p:cNvSpPr>
          <p:nvPr/>
        </p:nvSpPr>
        <p:spPr bwMode="auto">
          <a:xfrm>
            <a:off x="250825" y="255588"/>
            <a:ext cx="551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Sprzedaż usług miejskich przez internet – krok po kroku…</a:t>
            </a:r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>
          <a:xfrm>
            <a:off x="457200" y="1125538"/>
            <a:ext cx="8229600" cy="485775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1800" kern="0" dirty="0"/>
              <a:t>Krok IV – zakup </a:t>
            </a:r>
            <a:r>
              <a:rPr lang="pl-PL" sz="1800" kern="0" dirty="0" smtClean="0"/>
              <a:t>biletu </a:t>
            </a:r>
            <a:r>
              <a:rPr lang="pl-PL" sz="1800" kern="0" dirty="0" err="1" smtClean="0"/>
              <a:t>cd</a:t>
            </a:r>
            <a:r>
              <a:rPr lang="pl-PL" sz="1800" kern="0" dirty="0" smtClean="0"/>
              <a:t>…</a:t>
            </a:r>
            <a:endParaRPr lang="pl-PL" sz="1800" kern="0" dirty="0"/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kern="0" dirty="0" smtClean="0"/>
              <a:t>Wybór</a:t>
            </a:r>
            <a:r>
              <a:rPr lang="pl-PL" kern="0" dirty="0"/>
              <a:t> </a:t>
            </a:r>
            <a:r>
              <a:rPr lang="pl-PL" kern="0" dirty="0" smtClean="0"/>
              <a:t>rodzaju kupowanego biletu</a:t>
            </a:r>
            <a:endParaRPr lang="pl-PL" kern="0" dirty="0"/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pl-PL" sz="18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1"/>
          <p:cNvSpPr>
            <a:spLocks noChangeArrowheads="1"/>
          </p:cNvSpPr>
          <p:nvPr/>
        </p:nvSpPr>
        <p:spPr bwMode="auto">
          <a:xfrm>
            <a:off x="250825" y="255588"/>
            <a:ext cx="5513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Sprzedaż usług miejskich przez internet – krok po kroku…</a:t>
            </a:r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>
          <a:xfrm>
            <a:off x="457200" y="1268413"/>
            <a:ext cx="8229600" cy="485775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1800" kern="0" dirty="0"/>
              <a:t>Zapis biletu na karcie miejskiej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412875"/>
            <a:ext cx="16573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997200"/>
            <a:ext cx="17113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Obraz 1" descr="C:\Documents and Settings\rsobocin.MPSA\Ustawienia lokalne\Temp\notesA15AFF\~13622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2113" y="3789363"/>
            <a:ext cx="1784350" cy="236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1613" y="4221163"/>
            <a:ext cx="109061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1213" y="4005263"/>
            <a:ext cx="1231900" cy="222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1" name="Łącznik prosty ze strzałką 10"/>
          <p:cNvCxnSpPr/>
          <p:nvPr/>
        </p:nvCxnSpPr>
        <p:spPr>
          <a:xfrm flipV="1">
            <a:off x="2268538" y="2492375"/>
            <a:ext cx="1582737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rot="5400000" flipH="1" flipV="1">
            <a:off x="3492500" y="2924175"/>
            <a:ext cx="1150938" cy="433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rot="16200000" flipV="1">
            <a:off x="4824413" y="2889250"/>
            <a:ext cx="1511300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rot="10800000">
            <a:off x="5651500" y="2492375"/>
            <a:ext cx="1944688" cy="136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1"/>
          <p:cNvSpPr>
            <a:spLocks noChangeArrowheads="1"/>
          </p:cNvSpPr>
          <p:nvPr/>
        </p:nvSpPr>
        <p:spPr bwMode="auto">
          <a:xfrm>
            <a:off x="250825" y="255588"/>
            <a:ext cx="4856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Sprzedaż usług miejskich przez internet  – korzyści</a:t>
            </a:r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>
          <a:xfrm>
            <a:off x="457200" y="1268413"/>
            <a:ext cx="8229600" cy="485775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2400" kern="0" dirty="0"/>
              <a:t>Korzyści wynikające z zakupów biletów przez </a:t>
            </a:r>
            <a:r>
              <a:rPr lang="pl-PL" sz="2400" kern="0" dirty="0" err="1"/>
              <a:t>internet</a:t>
            </a:r>
            <a:endParaRPr lang="pl-PL" sz="2400" kern="0" dirty="0"/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000" kern="0" dirty="0"/>
              <a:t>Wygoda użytkowania systemu</a:t>
            </a:r>
          </a:p>
          <a:p>
            <a:pPr marL="800100" lvl="1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1800" kern="0" dirty="0"/>
              <a:t>System dostępny praktycznie w każdym miejscu</a:t>
            </a:r>
          </a:p>
          <a:p>
            <a:pPr marL="800100" lvl="1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1800" kern="0" dirty="0"/>
              <a:t>System dostępny przez 24 h na dobę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000" kern="0" dirty="0"/>
              <a:t>Bezpieczeństwo transakcji zakupu biletu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000" kern="0" dirty="0"/>
              <a:t>Bezpieczeństwo płatności za zakup biletu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000" kern="0" dirty="0"/>
              <a:t>Łatwe sprawdzenie statusu karty, aktualnie zapisanych biletów…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000" kern="0" dirty="0"/>
              <a:t>Łatwe sprawdzenie historii transakcji</a:t>
            </a:r>
          </a:p>
          <a:p>
            <a:pPr marL="342900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000" kern="0" dirty="0"/>
              <a:t>Jedno konto dla kilku kart (ułatwienie dla rodzin, przedsiębiorstw…)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pl-PL" sz="1800" kern="0" dirty="0"/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2400" kern="0" dirty="0"/>
              <a:t>Zapraszam na strony WWW: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2000" kern="0" dirty="0" err="1">
                <a:hlinkClick r:id="rId2"/>
              </a:rPr>
              <a:t>www.urbancard.pl</a:t>
            </a:r>
            <a:r>
              <a:rPr lang="pl-PL" sz="2000" kern="0" dirty="0"/>
              <a:t> 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2000" kern="0" dirty="0" err="1" smtClean="0">
                <a:hlinkClick r:id="rId3"/>
              </a:rPr>
              <a:t>www.ztm.waw.pl</a:t>
            </a:r>
            <a:r>
              <a:rPr lang="pl-PL" sz="2000" kern="0" dirty="0" smtClean="0"/>
              <a:t> 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2000" kern="0" dirty="0" err="1" smtClean="0">
                <a:hlinkClick r:id="rId4"/>
              </a:rPr>
              <a:t>www.bydgoskakartamiejska.com.pl</a:t>
            </a:r>
            <a:r>
              <a:rPr lang="pl-PL" sz="2000" kern="0" dirty="0" smtClean="0"/>
              <a:t> 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pl-PL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1"/>
          <p:cNvSpPr>
            <a:spLocks noChangeArrowheads="1"/>
          </p:cNvSpPr>
          <p:nvPr/>
        </p:nvSpPr>
        <p:spPr bwMode="auto">
          <a:xfrm>
            <a:off x="250825" y="255588"/>
            <a:ext cx="4999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Sprzedaż usług za pomocą telefonów komórkowych</a:t>
            </a:r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>
          <a:xfrm>
            <a:off x="3563938" y="1268413"/>
            <a:ext cx="5133975" cy="485775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/>
              <a:t>System jest niezależny od operatorów telekomunikacyjnych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/>
              <a:t>System  działa na dowolnym telefonie posiadającym dostęp do </a:t>
            </a:r>
            <a:r>
              <a:rPr lang="pl-PL" sz="2000" kern="0" dirty="0" err="1"/>
              <a:t>internetu</a:t>
            </a:r>
            <a:endParaRPr lang="pl-PL" sz="2000" kern="0" dirty="0"/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/>
              <a:t>Korzystanie z systemu jest bezpłatne;      cena biletu nie różni się od ceny biletów kupowanych w kioskach, automatach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/>
              <a:t>W przypadku braku środków – usługa Premium SMS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pl-PL" sz="1800" i="0" kern="0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2760662" cy="3384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50825" y="260350"/>
            <a:ext cx="747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Sprzedaż usług za pomocą telefonów komórkowych – nasze doświadczenia </a:t>
            </a:r>
          </a:p>
        </p:txBody>
      </p:sp>
      <p:sp>
        <p:nvSpPr>
          <p:cNvPr id="20483" name="Text Box 40"/>
          <p:cNvSpPr txBox="1">
            <a:spLocks noChangeArrowheads="1"/>
          </p:cNvSpPr>
          <p:nvPr/>
        </p:nvSpPr>
        <p:spPr bwMode="auto">
          <a:xfrm>
            <a:off x="5003800" y="2925763"/>
            <a:ext cx="3457575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pl-PL" sz="800" b="1">
                <a:latin typeface="Arial" charset="0"/>
              </a:rPr>
              <a:t>Warszawa</a:t>
            </a:r>
            <a:r>
              <a:rPr lang="pl-PL" sz="800">
                <a:latin typeface="Arial" charset="0"/>
              </a:rPr>
              <a:t> – bilety czasowe</a:t>
            </a:r>
          </a:p>
        </p:txBody>
      </p:sp>
      <p:sp>
        <p:nvSpPr>
          <p:cNvPr id="20484" name="Text Box 40"/>
          <p:cNvSpPr txBox="1">
            <a:spLocks noChangeArrowheads="1"/>
          </p:cNvSpPr>
          <p:nvPr/>
        </p:nvSpPr>
        <p:spPr bwMode="auto">
          <a:xfrm>
            <a:off x="5580063" y="4005263"/>
            <a:ext cx="273685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pl-PL" sz="800" b="1">
                <a:latin typeface="Arial" charset="0"/>
              </a:rPr>
              <a:t>Lublin</a:t>
            </a:r>
            <a:r>
              <a:rPr lang="pl-PL" sz="800">
                <a:latin typeface="Arial" charset="0"/>
              </a:rPr>
              <a:t> – bilety jednorazowe, bilety czasowe</a:t>
            </a:r>
          </a:p>
        </p:txBody>
      </p:sp>
      <p:sp>
        <p:nvSpPr>
          <p:cNvPr id="20485" name="Text Box 42"/>
          <p:cNvSpPr txBox="1">
            <a:spLocks noChangeArrowheads="1"/>
          </p:cNvSpPr>
          <p:nvPr/>
        </p:nvSpPr>
        <p:spPr bwMode="auto">
          <a:xfrm>
            <a:off x="4643438" y="1916113"/>
            <a:ext cx="295275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pl-PL" sz="800" b="1">
                <a:latin typeface="Arial" charset="0"/>
              </a:rPr>
              <a:t>Olsztyn </a:t>
            </a:r>
            <a:r>
              <a:rPr lang="pl-PL" sz="800">
                <a:latin typeface="Arial" charset="0"/>
              </a:rPr>
              <a:t>– bilety jednorazowe, bilety czasowe</a:t>
            </a:r>
          </a:p>
        </p:txBody>
      </p:sp>
      <p:pic>
        <p:nvPicPr>
          <p:cNvPr id="20486" name="Picture 24" descr="spa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450" y="1052513"/>
            <a:ext cx="6350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5" descr="spa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450" y="2316163"/>
            <a:ext cx="6350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6" descr="spa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450" y="3413125"/>
            <a:ext cx="6350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7" descr="spa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450" y="4427538"/>
            <a:ext cx="6350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90" name="Group 28"/>
          <p:cNvGrpSpPr>
            <a:grpSpLocks/>
          </p:cNvGrpSpPr>
          <p:nvPr/>
        </p:nvGrpSpPr>
        <p:grpSpPr bwMode="auto">
          <a:xfrm>
            <a:off x="1620838" y="1125538"/>
            <a:ext cx="4608512" cy="4318000"/>
            <a:chOff x="1114" y="706"/>
            <a:chExt cx="3534" cy="3310"/>
          </a:xfrm>
        </p:grpSpPr>
        <p:sp>
          <p:nvSpPr>
            <p:cNvPr id="20500" name="Freeform 29"/>
            <p:cNvSpPr>
              <a:spLocks/>
            </p:cNvSpPr>
            <p:nvPr/>
          </p:nvSpPr>
          <p:spPr bwMode="auto">
            <a:xfrm>
              <a:off x="2608" y="754"/>
              <a:ext cx="1331" cy="269"/>
            </a:xfrm>
            <a:custGeom>
              <a:avLst/>
              <a:gdLst>
                <a:gd name="T0" fmla="*/ 129 w 1331"/>
                <a:gd name="T1" fmla="*/ 110 h 269"/>
                <a:gd name="T2" fmla="*/ 111 w 1331"/>
                <a:gd name="T3" fmla="*/ 74 h 269"/>
                <a:gd name="T4" fmla="*/ 83 w 1331"/>
                <a:gd name="T5" fmla="*/ 54 h 269"/>
                <a:gd name="T6" fmla="*/ 71 w 1331"/>
                <a:gd name="T7" fmla="*/ 46 h 269"/>
                <a:gd name="T8" fmla="*/ 61 w 1331"/>
                <a:gd name="T9" fmla="*/ 28 h 269"/>
                <a:gd name="T10" fmla="*/ 25 w 1331"/>
                <a:gd name="T11" fmla="*/ 12 h 269"/>
                <a:gd name="T12" fmla="*/ 9 w 1331"/>
                <a:gd name="T13" fmla="*/ 0 h 269"/>
                <a:gd name="T14" fmla="*/ 13 w 1331"/>
                <a:gd name="T15" fmla="*/ 38 h 269"/>
                <a:gd name="T16" fmla="*/ 29 w 1331"/>
                <a:gd name="T17" fmla="*/ 90 h 269"/>
                <a:gd name="T18" fmla="*/ 37 w 1331"/>
                <a:gd name="T19" fmla="*/ 116 h 269"/>
                <a:gd name="T20" fmla="*/ 41 w 1331"/>
                <a:gd name="T21" fmla="*/ 128 h 269"/>
                <a:gd name="T22" fmla="*/ 57 w 1331"/>
                <a:gd name="T23" fmla="*/ 186 h 269"/>
                <a:gd name="T24" fmla="*/ 63 w 1331"/>
                <a:gd name="T25" fmla="*/ 198 h 269"/>
                <a:gd name="T26" fmla="*/ 75 w 1331"/>
                <a:gd name="T27" fmla="*/ 202 h 269"/>
                <a:gd name="T28" fmla="*/ 109 w 1331"/>
                <a:gd name="T29" fmla="*/ 222 h 269"/>
                <a:gd name="T30" fmla="*/ 143 w 1331"/>
                <a:gd name="T31" fmla="*/ 244 h 269"/>
                <a:gd name="T32" fmla="*/ 229 w 1331"/>
                <a:gd name="T33" fmla="*/ 250 h 269"/>
                <a:gd name="T34" fmla="*/ 291 w 1331"/>
                <a:gd name="T35" fmla="*/ 242 h 269"/>
                <a:gd name="T36" fmla="*/ 321 w 1331"/>
                <a:gd name="T37" fmla="*/ 218 h 269"/>
                <a:gd name="T38" fmla="*/ 339 w 1331"/>
                <a:gd name="T39" fmla="*/ 212 h 269"/>
                <a:gd name="T40" fmla="*/ 353 w 1331"/>
                <a:gd name="T41" fmla="*/ 198 h 269"/>
                <a:gd name="T42" fmla="*/ 371 w 1331"/>
                <a:gd name="T43" fmla="*/ 188 h 269"/>
                <a:gd name="T44" fmla="*/ 515 w 1331"/>
                <a:gd name="T45" fmla="*/ 196 h 269"/>
                <a:gd name="T46" fmla="*/ 677 w 1331"/>
                <a:gd name="T47" fmla="*/ 214 h 269"/>
                <a:gd name="T48" fmla="*/ 753 w 1331"/>
                <a:gd name="T49" fmla="*/ 228 h 269"/>
                <a:gd name="T50" fmla="*/ 831 w 1331"/>
                <a:gd name="T51" fmla="*/ 240 h 269"/>
                <a:gd name="T52" fmla="*/ 851 w 1331"/>
                <a:gd name="T53" fmla="*/ 248 h 269"/>
                <a:gd name="T54" fmla="*/ 931 w 1331"/>
                <a:gd name="T55" fmla="*/ 250 h 269"/>
                <a:gd name="T56" fmla="*/ 985 w 1331"/>
                <a:gd name="T57" fmla="*/ 254 h 269"/>
                <a:gd name="T58" fmla="*/ 1005 w 1331"/>
                <a:gd name="T59" fmla="*/ 264 h 269"/>
                <a:gd name="T60" fmla="*/ 1159 w 1331"/>
                <a:gd name="T61" fmla="*/ 256 h 269"/>
                <a:gd name="T62" fmla="*/ 1309 w 1331"/>
                <a:gd name="T63" fmla="*/ 236 h 269"/>
                <a:gd name="T64" fmla="*/ 1331 w 1331"/>
                <a:gd name="T65" fmla="*/ 226 h 269"/>
                <a:gd name="T66" fmla="*/ 1316 w 1331"/>
                <a:gd name="T67" fmla="*/ 229 h 2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1"/>
                <a:gd name="T103" fmla="*/ 0 h 269"/>
                <a:gd name="T104" fmla="*/ 1331 w 1331"/>
                <a:gd name="T105" fmla="*/ 269 h 2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1" h="269">
                  <a:moveTo>
                    <a:pt x="129" y="110"/>
                  </a:moveTo>
                  <a:cubicBezTo>
                    <a:pt x="124" y="96"/>
                    <a:pt x="124" y="83"/>
                    <a:pt x="111" y="74"/>
                  </a:cubicBezTo>
                  <a:cubicBezTo>
                    <a:pt x="104" y="63"/>
                    <a:pt x="93" y="60"/>
                    <a:pt x="83" y="54"/>
                  </a:cubicBezTo>
                  <a:cubicBezTo>
                    <a:pt x="79" y="52"/>
                    <a:pt x="71" y="46"/>
                    <a:pt x="71" y="46"/>
                  </a:cubicBezTo>
                  <a:cubicBezTo>
                    <a:pt x="67" y="40"/>
                    <a:pt x="65" y="33"/>
                    <a:pt x="61" y="28"/>
                  </a:cubicBezTo>
                  <a:cubicBezTo>
                    <a:pt x="54" y="19"/>
                    <a:pt x="35" y="19"/>
                    <a:pt x="25" y="12"/>
                  </a:cubicBezTo>
                  <a:cubicBezTo>
                    <a:pt x="20" y="5"/>
                    <a:pt x="16" y="5"/>
                    <a:pt x="9" y="0"/>
                  </a:cubicBezTo>
                  <a:cubicBezTo>
                    <a:pt x="1" y="12"/>
                    <a:pt x="0" y="29"/>
                    <a:pt x="13" y="38"/>
                  </a:cubicBezTo>
                  <a:cubicBezTo>
                    <a:pt x="23" y="52"/>
                    <a:pt x="11" y="84"/>
                    <a:pt x="29" y="90"/>
                  </a:cubicBezTo>
                  <a:cubicBezTo>
                    <a:pt x="32" y="99"/>
                    <a:pt x="34" y="107"/>
                    <a:pt x="37" y="116"/>
                  </a:cubicBezTo>
                  <a:cubicBezTo>
                    <a:pt x="38" y="120"/>
                    <a:pt x="41" y="128"/>
                    <a:pt x="41" y="128"/>
                  </a:cubicBezTo>
                  <a:cubicBezTo>
                    <a:pt x="43" y="149"/>
                    <a:pt x="49" y="167"/>
                    <a:pt x="57" y="186"/>
                  </a:cubicBezTo>
                  <a:cubicBezTo>
                    <a:pt x="59" y="190"/>
                    <a:pt x="59" y="195"/>
                    <a:pt x="63" y="198"/>
                  </a:cubicBezTo>
                  <a:cubicBezTo>
                    <a:pt x="66" y="200"/>
                    <a:pt x="75" y="202"/>
                    <a:pt x="75" y="202"/>
                  </a:cubicBezTo>
                  <a:cubicBezTo>
                    <a:pt x="80" y="218"/>
                    <a:pt x="93" y="220"/>
                    <a:pt x="109" y="222"/>
                  </a:cubicBezTo>
                  <a:cubicBezTo>
                    <a:pt x="124" y="227"/>
                    <a:pt x="129" y="239"/>
                    <a:pt x="143" y="244"/>
                  </a:cubicBezTo>
                  <a:cubicBezTo>
                    <a:pt x="159" y="269"/>
                    <a:pt x="215" y="250"/>
                    <a:pt x="229" y="250"/>
                  </a:cubicBezTo>
                  <a:cubicBezTo>
                    <a:pt x="256" y="241"/>
                    <a:pt x="251" y="244"/>
                    <a:pt x="291" y="242"/>
                  </a:cubicBezTo>
                  <a:cubicBezTo>
                    <a:pt x="295" y="229"/>
                    <a:pt x="309" y="222"/>
                    <a:pt x="321" y="218"/>
                  </a:cubicBezTo>
                  <a:cubicBezTo>
                    <a:pt x="327" y="216"/>
                    <a:pt x="339" y="212"/>
                    <a:pt x="339" y="212"/>
                  </a:cubicBezTo>
                  <a:cubicBezTo>
                    <a:pt x="348" y="198"/>
                    <a:pt x="342" y="202"/>
                    <a:pt x="353" y="198"/>
                  </a:cubicBezTo>
                  <a:cubicBezTo>
                    <a:pt x="358" y="190"/>
                    <a:pt x="362" y="190"/>
                    <a:pt x="371" y="188"/>
                  </a:cubicBezTo>
                  <a:cubicBezTo>
                    <a:pt x="429" y="192"/>
                    <a:pt x="436" y="195"/>
                    <a:pt x="515" y="196"/>
                  </a:cubicBezTo>
                  <a:cubicBezTo>
                    <a:pt x="556" y="224"/>
                    <a:pt x="631" y="212"/>
                    <a:pt x="677" y="214"/>
                  </a:cubicBezTo>
                  <a:cubicBezTo>
                    <a:pt x="700" y="222"/>
                    <a:pt x="728" y="226"/>
                    <a:pt x="753" y="228"/>
                  </a:cubicBezTo>
                  <a:cubicBezTo>
                    <a:pt x="761" y="253"/>
                    <a:pt x="831" y="240"/>
                    <a:pt x="831" y="240"/>
                  </a:cubicBezTo>
                  <a:cubicBezTo>
                    <a:pt x="835" y="251"/>
                    <a:pt x="831" y="247"/>
                    <a:pt x="851" y="248"/>
                  </a:cubicBezTo>
                  <a:cubicBezTo>
                    <a:pt x="878" y="249"/>
                    <a:pt x="904" y="249"/>
                    <a:pt x="931" y="250"/>
                  </a:cubicBezTo>
                  <a:cubicBezTo>
                    <a:pt x="958" y="257"/>
                    <a:pt x="913" y="246"/>
                    <a:pt x="985" y="254"/>
                  </a:cubicBezTo>
                  <a:cubicBezTo>
                    <a:pt x="991" y="255"/>
                    <a:pt x="999" y="262"/>
                    <a:pt x="1005" y="264"/>
                  </a:cubicBezTo>
                  <a:cubicBezTo>
                    <a:pt x="1066" y="260"/>
                    <a:pt x="1078" y="257"/>
                    <a:pt x="1159" y="256"/>
                  </a:cubicBezTo>
                  <a:cubicBezTo>
                    <a:pt x="1209" y="223"/>
                    <a:pt x="1234" y="237"/>
                    <a:pt x="1309" y="236"/>
                  </a:cubicBezTo>
                  <a:cubicBezTo>
                    <a:pt x="1318" y="233"/>
                    <a:pt x="1323" y="230"/>
                    <a:pt x="1331" y="226"/>
                  </a:cubicBezTo>
                  <a:lnTo>
                    <a:pt x="1316" y="22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501" name="Freeform 30"/>
            <p:cNvSpPr>
              <a:spLocks/>
            </p:cNvSpPr>
            <p:nvPr/>
          </p:nvSpPr>
          <p:spPr bwMode="auto">
            <a:xfrm>
              <a:off x="3930" y="932"/>
              <a:ext cx="583" cy="852"/>
            </a:xfrm>
            <a:custGeom>
              <a:avLst/>
              <a:gdLst>
                <a:gd name="T0" fmla="*/ 0 w 583"/>
                <a:gd name="T1" fmla="*/ 52 h 852"/>
                <a:gd name="T2" fmla="*/ 52 w 583"/>
                <a:gd name="T3" fmla="*/ 38 h 852"/>
                <a:gd name="T4" fmla="*/ 96 w 583"/>
                <a:gd name="T5" fmla="*/ 36 h 852"/>
                <a:gd name="T6" fmla="*/ 122 w 583"/>
                <a:gd name="T7" fmla="*/ 24 h 852"/>
                <a:gd name="T8" fmla="*/ 134 w 583"/>
                <a:gd name="T9" fmla="*/ 20 h 852"/>
                <a:gd name="T10" fmla="*/ 156 w 583"/>
                <a:gd name="T11" fmla="*/ 0 h 852"/>
                <a:gd name="T12" fmla="*/ 198 w 583"/>
                <a:gd name="T13" fmla="*/ 6 h 852"/>
                <a:gd name="T14" fmla="*/ 212 w 583"/>
                <a:gd name="T15" fmla="*/ 26 h 852"/>
                <a:gd name="T16" fmla="*/ 242 w 583"/>
                <a:gd name="T17" fmla="*/ 46 h 852"/>
                <a:gd name="T18" fmla="*/ 282 w 583"/>
                <a:gd name="T19" fmla="*/ 70 h 852"/>
                <a:gd name="T20" fmla="*/ 340 w 583"/>
                <a:gd name="T21" fmla="*/ 88 h 852"/>
                <a:gd name="T22" fmla="*/ 354 w 583"/>
                <a:gd name="T23" fmla="*/ 110 h 852"/>
                <a:gd name="T24" fmla="*/ 374 w 583"/>
                <a:gd name="T25" fmla="*/ 138 h 852"/>
                <a:gd name="T26" fmla="*/ 380 w 583"/>
                <a:gd name="T27" fmla="*/ 160 h 852"/>
                <a:gd name="T28" fmla="*/ 388 w 583"/>
                <a:gd name="T29" fmla="*/ 186 h 852"/>
                <a:gd name="T30" fmla="*/ 394 w 583"/>
                <a:gd name="T31" fmla="*/ 294 h 852"/>
                <a:gd name="T32" fmla="*/ 406 w 583"/>
                <a:gd name="T33" fmla="*/ 352 h 852"/>
                <a:gd name="T34" fmla="*/ 430 w 583"/>
                <a:gd name="T35" fmla="*/ 396 h 852"/>
                <a:gd name="T36" fmla="*/ 450 w 583"/>
                <a:gd name="T37" fmla="*/ 466 h 852"/>
                <a:gd name="T38" fmla="*/ 466 w 583"/>
                <a:gd name="T39" fmla="*/ 494 h 852"/>
                <a:gd name="T40" fmla="*/ 480 w 583"/>
                <a:gd name="T41" fmla="*/ 530 h 852"/>
                <a:gd name="T42" fmla="*/ 488 w 583"/>
                <a:gd name="T43" fmla="*/ 540 h 852"/>
                <a:gd name="T44" fmla="*/ 500 w 583"/>
                <a:gd name="T45" fmla="*/ 636 h 852"/>
                <a:gd name="T46" fmla="*/ 526 w 583"/>
                <a:gd name="T47" fmla="*/ 666 h 852"/>
                <a:gd name="T48" fmla="*/ 540 w 583"/>
                <a:gd name="T49" fmla="*/ 680 h 852"/>
                <a:gd name="T50" fmla="*/ 552 w 583"/>
                <a:gd name="T51" fmla="*/ 688 h 852"/>
                <a:gd name="T52" fmla="*/ 550 w 583"/>
                <a:gd name="T53" fmla="*/ 710 h 852"/>
                <a:gd name="T54" fmla="*/ 546 w 583"/>
                <a:gd name="T55" fmla="*/ 722 h 852"/>
                <a:gd name="T56" fmla="*/ 564 w 583"/>
                <a:gd name="T57" fmla="*/ 794 h 852"/>
                <a:gd name="T58" fmla="*/ 572 w 583"/>
                <a:gd name="T59" fmla="*/ 836 h 852"/>
                <a:gd name="T60" fmla="*/ 570 w 583"/>
                <a:gd name="T61" fmla="*/ 850 h 852"/>
                <a:gd name="T62" fmla="*/ 566 w 583"/>
                <a:gd name="T63" fmla="*/ 844 h 852"/>
                <a:gd name="T64" fmla="*/ 570 w 583"/>
                <a:gd name="T65" fmla="*/ 836 h 852"/>
                <a:gd name="T66" fmla="*/ 583 w 583"/>
                <a:gd name="T67" fmla="*/ 820 h 8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3"/>
                <a:gd name="T103" fmla="*/ 0 h 852"/>
                <a:gd name="T104" fmla="*/ 583 w 583"/>
                <a:gd name="T105" fmla="*/ 852 h 8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3" h="852">
                  <a:moveTo>
                    <a:pt x="0" y="52"/>
                  </a:moveTo>
                  <a:cubicBezTo>
                    <a:pt x="23" y="50"/>
                    <a:pt x="32" y="45"/>
                    <a:pt x="52" y="38"/>
                  </a:cubicBezTo>
                  <a:cubicBezTo>
                    <a:pt x="66" y="33"/>
                    <a:pt x="81" y="37"/>
                    <a:pt x="96" y="36"/>
                  </a:cubicBezTo>
                  <a:cubicBezTo>
                    <a:pt x="106" y="33"/>
                    <a:pt x="111" y="28"/>
                    <a:pt x="122" y="24"/>
                  </a:cubicBezTo>
                  <a:cubicBezTo>
                    <a:pt x="126" y="23"/>
                    <a:pt x="134" y="20"/>
                    <a:pt x="134" y="20"/>
                  </a:cubicBezTo>
                  <a:cubicBezTo>
                    <a:pt x="141" y="13"/>
                    <a:pt x="148" y="5"/>
                    <a:pt x="156" y="0"/>
                  </a:cubicBezTo>
                  <a:cubicBezTo>
                    <a:pt x="170" y="2"/>
                    <a:pt x="184" y="4"/>
                    <a:pt x="198" y="6"/>
                  </a:cubicBezTo>
                  <a:cubicBezTo>
                    <a:pt x="204" y="15"/>
                    <a:pt x="202" y="23"/>
                    <a:pt x="212" y="26"/>
                  </a:cubicBezTo>
                  <a:cubicBezTo>
                    <a:pt x="218" y="45"/>
                    <a:pt x="220" y="44"/>
                    <a:pt x="242" y="46"/>
                  </a:cubicBezTo>
                  <a:cubicBezTo>
                    <a:pt x="255" y="55"/>
                    <a:pt x="268" y="61"/>
                    <a:pt x="282" y="70"/>
                  </a:cubicBezTo>
                  <a:cubicBezTo>
                    <a:pt x="295" y="89"/>
                    <a:pt x="319" y="87"/>
                    <a:pt x="340" y="88"/>
                  </a:cubicBezTo>
                  <a:cubicBezTo>
                    <a:pt x="353" y="92"/>
                    <a:pt x="348" y="101"/>
                    <a:pt x="354" y="110"/>
                  </a:cubicBezTo>
                  <a:cubicBezTo>
                    <a:pt x="362" y="122"/>
                    <a:pt x="371" y="122"/>
                    <a:pt x="374" y="138"/>
                  </a:cubicBezTo>
                  <a:cubicBezTo>
                    <a:pt x="375" y="145"/>
                    <a:pt x="380" y="160"/>
                    <a:pt x="380" y="160"/>
                  </a:cubicBezTo>
                  <a:cubicBezTo>
                    <a:pt x="382" y="172"/>
                    <a:pt x="382" y="177"/>
                    <a:pt x="388" y="186"/>
                  </a:cubicBezTo>
                  <a:cubicBezTo>
                    <a:pt x="389" y="211"/>
                    <a:pt x="383" y="261"/>
                    <a:pt x="394" y="294"/>
                  </a:cubicBezTo>
                  <a:cubicBezTo>
                    <a:pt x="395" y="324"/>
                    <a:pt x="386" y="338"/>
                    <a:pt x="406" y="352"/>
                  </a:cubicBezTo>
                  <a:cubicBezTo>
                    <a:pt x="411" y="367"/>
                    <a:pt x="421" y="383"/>
                    <a:pt x="430" y="396"/>
                  </a:cubicBezTo>
                  <a:cubicBezTo>
                    <a:pt x="437" y="417"/>
                    <a:pt x="435" y="451"/>
                    <a:pt x="450" y="466"/>
                  </a:cubicBezTo>
                  <a:cubicBezTo>
                    <a:pt x="453" y="476"/>
                    <a:pt x="457" y="488"/>
                    <a:pt x="466" y="494"/>
                  </a:cubicBezTo>
                  <a:cubicBezTo>
                    <a:pt x="470" y="505"/>
                    <a:pt x="474" y="521"/>
                    <a:pt x="480" y="530"/>
                  </a:cubicBezTo>
                  <a:cubicBezTo>
                    <a:pt x="482" y="534"/>
                    <a:pt x="484" y="544"/>
                    <a:pt x="488" y="540"/>
                  </a:cubicBezTo>
                  <a:cubicBezTo>
                    <a:pt x="503" y="570"/>
                    <a:pt x="485" y="607"/>
                    <a:pt x="500" y="636"/>
                  </a:cubicBezTo>
                  <a:cubicBezTo>
                    <a:pt x="506" y="647"/>
                    <a:pt x="517" y="658"/>
                    <a:pt x="526" y="666"/>
                  </a:cubicBezTo>
                  <a:cubicBezTo>
                    <a:pt x="531" y="670"/>
                    <a:pt x="535" y="676"/>
                    <a:pt x="540" y="680"/>
                  </a:cubicBezTo>
                  <a:cubicBezTo>
                    <a:pt x="544" y="683"/>
                    <a:pt x="552" y="688"/>
                    <a:pt x="552" y="688"/>
                  </a:cubicBezTo>
                  <a:cubicBezTo>
                    <a:pt x="555" y="702"/>
                    <a:pt x="555" y="695"/>
                    <a:pt x="550" y="710"/>
                  </a:cubicBezTo>
                  <a:cubicBezTo>
                    <a:pt x="549" y="714"/>
                    <a:pt x="546" y="722"/>
                    <a:pt x="546" y="722"/>
                  </a:cubicBezTo>
                  <a:cubicBezTo>
                    <a:pt x="547" y="743"/>
                    <a:pt x="542" y="779"/>
                    <a:pt x="564" y="794"/>
                  </a:cubicBezTo>
                  <a:cubicBezTo>
                    <a:pt x="569" y="808"/>
                    <a:pt x="567" y="822"/>
                    <a:pt x="572" y="836"/>
                  </a:cubicBezTo>
                  <a:cubicBezTo>
                    <a:pt x="571" y="841"/>
                    <a:pt x="573" y="846"/>
                    <a:pt x="570" y="850"/>
                  </a:cubicBezTo>
                  <a:cubicBezTo>
                    <a:pt x="569" y="852"/>
                    <a:pt x="566" y="846"/>
                    <a:pt x="566" y="844"/>
                  </a:cubicBezTo>
                  <a:cubicBezTo>
                    <a:pt x="566" y="841"/>
                    <a:pt x="570" y="836"/>
                    <a:pt x="570" y="836"/>
                  </a:cubicBezTo>
                  <a:lnTo>
                    <a:pt x="583" y="8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502" name="Freeform 31"/>
            <p:cNvSpPr>
              <a:spLocks/>
            </p:cNvSpPr>
            <p:nvPr/>
          </p:nvSpPr>
          <p:spPr bwMode="auto">
            <a:xfrm>
              <a:off x="4266" y="1780"/>
              <a:ext cx="298" cy="1064"/>
            </a:xfrm>
            <a:custGeom>
              <a:avLst/>
              <a:gdLst>
                <a:gd name="T0" fmla="*/ 240 w 298"/>
                <a:gd name="T1" fmla="*/ 0 h 1064"/>
                <a:gd name="T2" fmla="*/ 240 w 298"/>
                <a:gd name="T3" fmla="*/ 78 h 1064"/>
                <a:gd name="T4" fmla="*/ 212 w 298"/>
                <a:gd name="T5" fmla="*/ 114 h 1064"/>
                <a:gd name="T6" fmla="*/ 194 w 298"/>
                <a:gd name="T7" fmla="*/ 146 h 1064"/>
                <a:gd name="T8" fmla="*/ 128 w 298"/>
                <a:gd name="T9" fmla="*/ 172 h 1064"/>
                <a:gd name="T10" fmla="*/ 90 w 298"/>
                <a:gd name="T11" fmla="*/ 182 h 1064"/>
                <a:gd name="T12" fmla="*/ 78 w 298"/>
                <a:gd name="T13" fmla="*/ 198 h 1064"/>
                <a:gd name="T14" fmla="*/ 76 w 298"/>
                <a:gd name="T15" fmla="*/ 246 h 1064"/>
                <a:gd name="T16" fmla="*/ 66 w 298"/>
                <a:gd name="T17" fmla="*/ 248 h 1064"/>
                <a:gd name="T18" fmla="*/ 42 w 298"/>
                <a:gd name="T19" fmla="*/ 260 h 1064"/>
                <a:gd name="T20" fmla="*/ 28 w 298"/>
                <a:gd name="T21" fmla="*/ 302 h 1064"/>
                <a:gd name="T22" fmla="*/ 10 w 298"/>
                <a:gd name="T23" fmla="*/ 334 h 1064"/>
                <a:gd name="T24" fmla="*/ 0 w 298"/>
                <a:gd name="T25" fmla="*/ 362 h 1064"/>
                <a:gd name="T26" fmla="*/ 28 w 298"/>
                <a:gd name="T27" fmla="*/ 386 h 1064"/>
                <a:gd name="T28" fmla="*/ 56 w 298"/>
                <a:gd name="T29" fmla="*/ 392 h 1064"/>
                <a:gd name="T30" fmla="*/ 106 w 298"/>
                <a:gd name="T31" fmla="*/ 406 h 1064"/>
                <a:gd name="T32" fmla="*/ 100 w 298"/>
                <a:gd name="T33" fmla="*/ 412 h 1064"/>
                <a:gd name="T34" fmla="*/ 114 w 298"/>
                <a:gd name="T35" fmla="*/ 436 h 1064"/>
                <a:gd name="T36" fmla="*/ 126 w 298"/>
                <a:gd name="T37" fmla="*/ 440 h 1064"/>
                <a:gd name="T38" fmla="*/ 138 w 298"/>
                <a:gd name="T39" fmla="*/ 444 h 1064"/>
                <a:gd name="T40" fmla="*/ 156 w 298"/>
                <a:gd name="T41" fmla="*/ 470 h 1064"/>
                <a:gd name="T42" fmla="*/ 176 w 298"/>
                <a:gd name="T43" fmla="*/ 478 h 1064"/>
                <a:gd name="T44" fmla="*/ 176 w 298"/>
                <a:gd name="T45" fmla="*/ 546 h 1064"/>
                <a:gd name="T46" fmla="*/ 158 w 298"/>
                <a:gd name="T47" fmla="*/ 556 h 1064"/>
                <a:gd name="T48" fmla="*/ 156 w 298"/>
                <a:gd name="T49" fmla="*/ 644 h 1064"/>
                <a:gd name="T50" fmla="*/ 144 w 298"/>
                <a:gd name="T51" fmla="*/ 662 h 1064"/>
                <a:gd name="T52" fmla="*/ 146 w 298"/>
                <a:gd name="T53" fmla="*/ 726 h 1064"/>
                <a:gd name="T54" fmla="*/ 144 w 298"/>
                <a:gd name="T55" fmla="*/ 738 h 1064"/>
                <a:gd name="T56" fmla="*/ 156 w 298"/>
                <a:gd name="T57" fmla="*/ 743 h 1064"/>
                <a:gd name="T58" fmla="*/ 150 w 298"/>
                <a:gd name="T59" fmla="*/ 744 h 1064"/>
                <a:gd name="T60" fmla="*/ 164 w 298"/>
                <a:gd name="T61" fmla="*/ 764 h 1064"/>
                <a:gd name="T62" fmla="*/ 174 w 298"/>
                <a:gd name="T63" fmla="*/ 792 h 1064"/>
                <a:gd name="T64" fmla="*/ 192 w 298"/>
                <a:gd name="T65" fmla="*/ 818 h 1064"/>
                <a:gd name="T66" fmla="*/ 216 w 298"/>
                <a:gd name="T67" fmla="*/ 848 h 1064"/>
                <a:gd name="T68" fmla="*/ 202 w 298"/>
                <a:gd name="T69" fmla="*/ 872 h 1064"/>
                <a:gd name="T70" fmla="*/ 194 w 298"/>
                <a:gd name="T71" fmla="*/ 890 h 1064"/>
                <a:gd name="T72" fmla="*/ 206 w 298"/>
                <a:gd name="T73" fmla="*/ 922 h 1064"/>
                <a:gd name="T74" fmla="*/ 214 w 298"/>
                <a:gd name="T75" fmla="*/ 938 h 1064"/>
                <a:gd name="T76" fmla="*/ 234 w 298"/>
                <a:gd name="T77" fmla="*/ 940 h 1064"/>
                <a:gd name="T78" fmla="*/ 240 w 298"/>
                <a:gd name="T79" fmla="*/ 944 h 1064"/>
                <a:gd name="T80" fmla="*/ 242 w 298"/>
                <a:gd name="T81" fmla="*/ 950 h 1064"/>
                <a:gd name="T82" fmla="*/ 260 w 298"/>
                <a:gd name="T83" fmla="*/ 958 h 1064"/>
                <a:gd name="T84" fmla="*/ 276 w 298"/>
                <a:gd name="T85" fmla="*/ 990 h 1064"/>
                <a:gd name="T86" fmla="*/ 288 w 298"/>
                <a:gd name="T87" fmla="*/ 1008 h 1064"/>
                <a:gd name="T88" fmla="*/ 290 w 298"/>
                <a:gd name="T89" fmla="*/ 1046 h 1064"/>
                <a:gd name="T90" fmla="*/ 298 w 298"/>
                <a:gd name="T91" fmla="*/ 1064 h 10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8"/>
                <a:gd name="T139" fmla="*/ 0 h 1064"/>
                <a:gd name="T140" fmla="*/ 298 w 298"/>
                <a:gd name="T141" fmla="*/ 1064 h 10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8" h="1064">
                  <a:moveTo>
                    <a:pt x="240" y="0"/>
                  </a:moveTo>
                  <a:cubicBezTo>
                    <a:pt x="238" y="25"/>
                    <a:pt x="232" y="54"/>
                    <a:pt x="240" y="78"/>
                  </a:cubicBezTo>
                  <a:cubicBezTo>
                    <a:pt x="238" y="113"/>
                    <a:pt x="239" y="110"/>
                    <a:pt x="212" y="114"/>
                  </a:cubicBezTo>
                  <a:cubicBezTo>
                    <a:pt x="200" y="122"/>
                    <a:pt x="208" y="141"/>
                    <a:pt x="194" y="146"/>
                  </a:cubicBezTo>
                  <a:cubicBezTo>
                    <a:pt x="181" y="166"/>
                    <a:pt x="149" y="170"/>
                    <a:pt x="128" y="172"/>
                  </a:cubicBezTo>
                  <a:cubicBezTo>
                    <a:pt x="115" y="176"/>
                    <a:pt x="103" y="179"/>
                    <a:pt x="90" y="182"/>
                  </a:cubicBezTo>
                  <a:cubicBezTo>
                    <a:pt x="83" y="187"/>
                    <a:pt x="81" y="190"/>
                    <a:pt x="78" y="198"/>
                  </a:cubicBezTo>
                  <a:cubicBezTo>
                    <a:pt x="77" y="214"/>
                    <a:pt x="80" y="230"/>
                    <a:pt x="76" y="246"/>
                  </a:cubicBezTo>
                  <a:cubicBezTo>
                    <a:pt x="75" y="249"/>
                    <a:pt x="69" y="247"/>
                    <a:pt x="66" y="248"/>
                  </a:cubicBezTo>
                  <a:cubicBezTo>
                    <a:pt x="58" y="251"/>
                    <a:pt x="49" y="255"/>
                    <a:pt x="42" y="260"/>
                  </a:cubicBezTo>
                  <a:cubicBezTo>
                    <a:pt x="39" y="307"/>
                    <a:pt x="49" y="288"/>
                    <a:pt x="28" y="302"/>
                  </a:cubicBezTo>
                  <a:cubicBezTo>
                    <a:pt x="25" y="315"/>
                    <a:pt x="22" y="326"/>
                    <a:pt x="10" y="334"/>
                  </a:cubicBezTo>
                  <a:cubicBezTo>
                    <a:pt x="7" y="344"/>
                    <a:pt x="6" y="353"/>
                    <a:pt x="0" y="362"/>
                  </a:cubicBezTo>
                  <a:cubicBezTo>
                    <a:pt x="3" y="384"/>
                    <a:pt x="6" y="383"/>
                    <a:pt x="28" y="386"/>
                  </a:cubicBezTo>
                  <a:cubicBezTo>
                    <a:pt x="42" y="395"/>
                    <a:pt x="27" y="387"/>
                    <a:pt x="56" y="392"/>
                  </a:cubicBezTo>
                  <a:cubicBezTo>
                    <a:pt x="71" y="395"/>
                    <a:pt x="91" y="401"/>
                    <a:pt x="106" y="406"/>
                  </a:cubicBezTo>
                  <a:cubicBezTo>
                    <a:pt x="92" y="411"/>
                    <a:pt x="90" y="409"/>
                    <a:pt x="100" y="412"/>
                  </a:cubicBezTo>
                  <a:cubicBezTo>
                    <a:pt x="106" y="421"/>
                    <a:pt x="110" y="425"/>
                    <a:pt x="114" y="436"/>
                  </a:cubicBezTo>
                  <a:cubicBezTo>
                    <a:pt x="115" y="440"/>
                    <a:pt x="122" y="439"/>
                    <a:pt x="126" y="440"/>
                  </a:cubicBezTo>
                  <a:cubicBezTo>
                    <a:pt x="130" y="441"/>
                    <a:pt x="138" y="444"/>
                    <a:pt x="138" y="444"/>
                  </a:cubicBezTo>
                  <a:cubicBezTo>
                    <a:pt x="141" y="448"/>
                    <a:pt x="155" y="470"/>
                    <a:pt x="156" y="470"/>
                  </a:cubicBezTo>
                  <a:cubicBezTo>
                    <a:pt x="164" y="472"/>
                    <a:pt x="169" y="473"/>
                    <a:pt x="176" y="478"/>
                  </a:cubicBezTo>
                  <a:cubicBezTo>
                    <a:pt x="184" y="502"/>
                    <a:pt x="182" y="494"/>
                    <a:pt x="176" y="546"/>
                  </a:cubicBezTo>
                  <a:cubicBezTo>
                    <a:pt x="175" y="553"/>
                    <a:pt x="158" y="556"/>
                    <a:pt x="158" y="556"/>
                  </a:cubicBezTo>
                  <a:cubicBezTo>
                    <a:pt x="149" y="584"/>
                    <a:pt x="160" y="615"/>
                    <a:pt x="156" y="644"/>
                  </a:cubicBezTo>
                  <a:cubicBezTo>
                    <a:pt x="155" y="651"/>
                    <a:pt x="144" y="662"/>
                    <a:pt x="144" y="662"/>
                  </a:cubicBezTo>
                  <a:cubicBezTo>
                    <a:pt x="145" y="683"/>
                    <a:pt x="146" y="705"/>
                    <a:pt x="146" y="726"/>
                  </a:cubicBezTo>
                  <a:cubicBezTo>
                    <a:pt x="146" y="730"/>
                    <a:pt x="144" y="738"/>
                    <a:pt x="144" y="738"/>
                  </a:cubicBezTo>
                  <a:cubicBezTo>
                    <a:pt x="148" y="740"/>
                    <a:pt x="153" y="740"/>
                    <a:pt x="156" y="743"/>
                  </a:cubicBezTo>
                  <a:cubicBezTo>
                    <a:pt x="157" y="744"/>
                    <a:pt x="150" y="742"/>
                    <a:pt x="150" y="744"/>
                  </a:cubicBezTo>
                  <a:cubicBezTo>
                    <a:pt x="149" y="753"/>
                    <a:pt x="157" y="762"/>
                    <a:pt x="164" y="764"/>
                  </a:cubicBezTo>
                  <a:cubicBezTo>
                    <a:pt x="167" y="774"/>
                    <a:pt x="171" y="782"/>
                    <a:pt x="174" y="792"/>
                  </a:cubicBezTo>
                  <a:cubicBezTo>
                    <a:pt x="176" y="813"/>
                    <a:pt x="173" y="814"/>
                    <a:pt x="192" y="818"/>
                  </a:cubicBezTo>
                  <a:cubicBezTo>
                    <a:pt x="202" y="825"/>
                    <a:pt x="207" y="839"/>
                    <a:pt x="216" y="848"/>
                  </a:cubicBezTo>
                  <a:cubicBezTo>
                    <a:pt x="219" y="866"/>
                    <a:pt x="215" y="864"/>
                    <a:pt x="202" y="872"/>
                  </a:cubicBezTo>
                  <a:cubicBezTo>
                    <a:pt x="200" y="879"/>
                    <a:pt x="196" y="883"/>
                    <a:pt x="194" y="890"/>
                  </a:cubicBezTo>
                  <a:cubicBezTo>
                    <a:pt x="196" y="908"/>
                    <a:pt x="193" y="913"/>
                    <a:pt x="206" y="922"/>
                  </a:cubicBezTo>
                  <a:cubicBezTo>
                    <a:pt x="209" y="927"/>
                    <a:pt x="210" y="934"/>
                    <a:pt x="214" y="938"/>
                  </a:cubicBezTo>
                  <a:cubicBezTo>
                    <a:pt x="186" y="906"/>
                    <a:pt x="218" y="937"/>
                    <a:pt x="234" y="940"/>
                  </a:cubicBezTo>
                  <a:cubicBezTo>
                    <a:pt x="236" y="941"/>
                    <a:pt x="238" y="942"/>
                    <a:pt x="240" y="944"/>
                  </a:cubicBezTo>
                  <a:cubicBezTo>
                    <a:pt x="241" y="946"/>
                    <a:pt x="241" y="949"/>
                    <a:pt x="242" y="950"/>
                  </a:cubicBezTo>
                  <a:cubicBezTo>
                    <a:pt x="245" y="953"/>
                    <a:pt x="256" y="957"/>
                    <a:pt x="260" y="958"/>
                  </a:cubicBezTo>
                  <a:cubicBezTo>
                    <a:pt x="271" y="969"/>
                    <a:pt x="269" y="978"/>
                    <a:pt x="276" y="990"/>
                  </a:cubicBezTo>
                  <a:cubicBezTo>
                    <a:pt x="280" y="996"/>
                    <a:pt x="288" y="1008"/>
                    <a:pt x="288" y="1008"/>
                  </a:cubicBezTo>
                  <a:cubicBezTo>
                    <a:pt x="289" y="1021"/>
                    <a:pt x="289" y="1033"/>
                    <a:pt x="290" y="1046"/>
                  </a:cubicBezTo>
                  <a:cubicBezTo>
                    <a:pt x="291" y="1053"/>
                    <a:pt x="298" y="1064"/>
                    <a:pt x="298" y="10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503" name="Freeform 32"/>
            <p:cNvSpPr>
              <a:spLocks/>
            </p:cNvSpPr>
            <p:nvPr/>
          </p:nvSpPr>
          <p:spPr bwMode="auto">
            <a:xfrm>
              <a:off x="4136" y="2826"/>
              <a:ext cx="512" cy="1088"/>
            </a:xfrm>
            <a:custGeom>
              <a:avLst/>
              <a:gdLst>
                <a:gd name="T0" fmla="*/ 424 w 512"/>
                <a:gd name="T1" fmla="*/ 0 h 1088"/>
                <a:gd name="T2" fmla="*/ 438 w 512"/>
                <a:gd name="T3" fmla="*/ 30 h 1088"/>
                <a:gd name="T4" fmla="*/ 452 w 512"/>
                <a:gd name="T5" fmla="*/ 48 h 1088"/>
                <a:gd name="T6" fmla="*/ 464 w 512"/>
                <a:gd name="T7" fmla="*/ 52 h 1088"/>
                <a:gd name="T8" fmla="*/ 494 w 512"/>
                <a:gd name="T9" fmla="*/ 70 h 1088"/>
                <a:gd name="T10" fmla="*/ 510 w 512"/>
                <a:gd name="T11" fmla="*/ 100 h 1088"/>
                <a:gd name="T12" fmla="*/ 480 w 512"/>
                <a:gd name="T13" fmla="*/ 120 h 1088"/>
                <a:gd name="T14" fmla="*/ 470 w 512"/>
                <a:gd name="T15" fmla="*/ 136 h 1088"/>
                <a:gd name="T16" fmla="*/ 484 w 512"/>
                <a:gd name="T17" fmla="*/ 180 h 1088"/>
                <a:gd name="T18" fmla="*/ 502 w 512"/>
                <a:gd name="T19" fmla="*/ 210 h 1088"/>
                <a:gd name="T20" fmla="*/ 512 w 512"/>
                <a:gd name="T21" fmla="*/ 252 h 1088"/>
                <a:gd name="T22" fmla="*/ 480 w 512"/>
                <a:gd name="T23" fmla="*/ 316 h 1088"/>
                <a:gd name="T24" fmla="*/ 482 w 512"/>
                <a:gd name="T25" fmla="*/ 354 h 1088"/>
                <a:gd name="T26" fmla="*/ 430 w 512"/>
                <a:gd name="T27" fmla="*/ 376 h 1088"/>
                <a:gd name="T28" fmla="*/ 372 w 512"/>
                <a:gd name="T29" fmla="*/ 396 h 1088"/>
                <a:gd name="T30" fmla="*/ 348 w 512"/>
                <a:gd name="T31" fmla="*/ 442 h 1088"/>
                <a:gd name="T32" fmla="*/ 338 w 512"/>
                <a:gd name="T33" fmla="*/ 454 h 1088"/>
                <a:gd name="T34" fmla="*/ 314 w 512"/>
                <a:gd name="T35" fmla="*/ 466 h 1088"/>
                <a:gd name="T36" fmla="*/ 262 w 512"/>
                <a:gd name="T37" fmla="*/ 536 h 1088"/>
                <a:gd name="T38" fmla="*/ 244 w 512"/>
                <a:gd name="T39" fmla="*/ 554 h 1088"/>
                <a:gd name="T40" fmla="*/ 224 w 512"/>
                <a:gd name="T41" fmla="*/ 590 h 1088"/>
                <a:gd name="T42" fmla="*/ 206 w 512"/>
                <a:gd name="T43" fmla="*/ 598 h 1088"/>
                <a:gd name="T44" fmla="*/ 200 w 512"/>
                <a:gd name="T45" fmla="*/ 624 h 1088"/>
                <a:gd name="T46" fmla="*/ 216 w 512"/>
                <a:gd name="T47" fmla="*/ 606 h 1088"/>
                <a:gd name="T48" fmla="*/ 196 w 512"/>
                <a:gd name="T49" fmla="*/ 604 h 1088"/>
                <a:gd name="T50" fmla="*/ 206 w 512"/>
                <a:gd name="T51" fmla="*/ 608 h 1088"/>
                <a:gd name="T52" fmla="*/ 190 w 512"/>
                <a:gd name="T53" fmla="*/ 620 h 1088"/>
                <a:gd name="T54" fmla="*/ 156 w 512"/>
                <a:gd name="T55" fmla="*/ 658 h 1088"/>
                <a:gd name="T56" fmla="*/ 144 w 512"/>
                <a:gd name="T57" fmla="*/ 688 h 1088"/>
                <a:gd name="T58" fmla="*/ 132 w 512"/>
                <a:gd name="T59" fmla="*/ 704 h 1088"/>
                <a:gd name="T60" fmla="*/ 90 w 512"/>
                <a:gd name="T61" fmla="*/ 788 h 1088"/>
                <a:gd name="T62" fmla="*/ 72 w 512"/>
                <a:gd name="T63" fmla="*/ 798 h 1088"/>
                <a:gd name="T64" fmla="*/ 48 w 512"/>
                <a:gd name="T65" fmla="*/ 848 h 1088"/>
                <a:gd name="T66" fmla="*/ 38 w 512"/>
                <a:gd name="T67" fmla="*/ 856 h 1088"/>
                <a:gd name="T68" fmla="*/ 26 w 512"/>
                <a:gd name="T69" fmla="*/ 864 h 1088"/>
                <a:gd name="T70" fmla="*/ 0 w 512"/>
                <a:gd name="T71" fmla="*/ 902 h 1088"/>
                <a:gd name="T72" fmla="*/ 8 w 512"/>
                <a:gd name="T73" fmla="*/ 890 h 1088"/>
                <a:gd name="T74" fmla="*/ 14 w 512"/>
                <a:gd name="T75" fmla="*/ 876 h 1088"/>
                <a:gd name="T76" fmla="*/ 20 w 512"/>
                <a:gd name="T77" fmla="*/ 888 h 1088"/>
                <a:gd name="T78" fmla="*/ 44 w 512"/>
                <a:gd name="T79" fmla="*/ 930 h 1088"/>
                <a:gd name="T80" fmla="*/ 56 w 512"/>
                <a:gd name="T81" fmla="*/ 962 h 1088"/>
                <a:gd name="T82" fmla="*/ 58 w 512"/>
                <a:gd name="T83" fmla="*/ 1088 h 1088"/>
                <a:gd name="T84" fmla="*/ 59 w 512"/>
                <a:gd name="T85" fmla="*/ 1058 h 10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12"/>
                <a:gd name="T130" fmla="*/ 0 h 1088"/>
                <a:gd name="T131" fmla="*/ 512 w 512"/>
                <a:gd name="T132" fmla="*/ 1088 h 10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12" h="1088">
                  <a:moveTo>
                    <a:pt x="424" y="0"/>
                  </a:moveTo>
                  <a:cubicBezTo>
                    <a:pt x="431" y="11"/>
                    <a:pt x="427" y="22"/>
                    <a:pt x="438" y="30"/>
                  </a:cubicBezTo>
                  <a:cubicBezTo>
                    <a:pt x="441" y="35"/>
                    <a:pt x="447" y="45"/>
                    <a:pt x="452" y="48"/>
                  </a:cubicBezTo>
                  <a:cubicBezTo>
                    <a:pt x="456" y="50"/>
                    <a:pt x="464" y="52"/>
                    <a:pt x="464" y="52"/>
                  </a:cubicBezTo>
                  <a:cubicBezTo>
                    <a:pt x="472" y="60"/>
                    <a:pt x="483" y="66"/>
                    <a:pt x="494" y="70"/>
                  </a:cubicBezTo>
                  <a:cubicBezTo>
                    <a:pt x="501" y="80"/>
                    <a:pt x="503" y="90"/>
                    <a:pt x="510" y="100"/>
                  </a:cubicBezTo>
                  <a:cubicBezTo>
                    <a:pt x="498" y="104"/>
                    <a:pt x="493" y="116"/>
                    <a:pt x="480" y="120"/>
                  </a:cubicBezTo>
                  <a:cubicBezTo>
                    <a:pt x="477" y="128"/>
                    <a:pt x="473" y="128"/>
                    <a:pt x="470" y="136"/>
                  </a:cubicBezTo>
                  <a:cubicBezTo>
                    <a:pt x="471" y="153"/>
                    <a:pt x="469" y="170"/>
                    <a:pt x="484" y="180"/>
                  </a:cubicBezTo>
                  <a:cubicBezTo>
                    <a:pt x="491" y="191"/>
                    <a:pt x="492" y="200"/>
                    <a:pt x="502" y="210"/>
                  </a:cubicBezTo>
                  <a:cubicBezTo>
                    <a:pt x="507" y="224"/>
                    <a:pt x="504" y="240"/>
                    <a:pt x="512" y="252"/>
                  </a:cubicBezTo>
                  <a:cubicBezTo>
                    <a:pt x="510" y="275"/>
                    <a:pt x="505" y="308"/>
                    <a:pt x="480" y="316"/>
                  </a:cubicBezTo>
                  <a:cubicBezTo>
                    <a:pt x="483" y="330"/>
                    <a:pt x="487" y="338"/>
                    <a:pt x="482" y="354"/>
                  </a:cubicBezTo>
                  <a:cubicBezTo>
                    <a:pt x="479" y="364"/>
                    <a:pt x="442" y="374"/>
                    <a:pt x="430" y="376"/>
                  </a:cubicBezTo>
                  <a:cubicBezTo>
                    <a:pt x="412" y="388"/>
                    <a:pt x="392" y="389"/>
                    <a:pt x="372" y="396"/>
                  </a:cubicBezTo>
                  <a:cubicBezTo>
                    <a:pt x="364" y="412"/>
                    <a:pt x="368" y="435"/>
                    <a:pt x="348" y="442"/>
                  </a:cubicBezTo>
                  <a:cubicBezTo>
                    <a:pt x="344" y="446"/>
                    <a:pt x="342" y="450"/>
                    <a:pt x="338" y="454"/>
                  </a:cubicBezTo>
                  <a:cubicBezTo>
                    <a:pt x="332" y="460"/>
                    <a:pt x="322" y="461"/>
                    <a:pt x="314" y="466"/>
                  </a:cubicBezTo>
                  <a:cubicBezTo>
                    <a:pt x="298" y="490"/>
                    <a:pt x="286" y="520"/>
                    <a:pt x="262" y="536"/>
                  </a:cubicBezTo>
                  <a:cubicBezTo>
                    <a:pt x="260" y="543"/>
                    <a:pt x="251" y="550"/>
                    <a:pt x="244" y="554"/>
                  </a:cubicBezTo>
                  <a:cubicBezTo>
                    <a:pt x="237" y="565"/>
                    <a:pt x="232" y="580"/>
                    <a:pt x="224" y="590"/>
                  </a:cubicBezTo>
                  <a:cubicBezTo>
                    <a:pt x="220" y="595"/>
                    <a:pt x="206" y="598"/>
                    <a:pt x="206" y="598"/>
                  </a:cubicBezTo>
                  <a:cubicBezTo>
                    <a:pt x="196" y="608"/>
                    <a:pt x="198" y="609"/>
                    <a:pt x="200" y="624"/>
                  </a:cubicBezTo>
                  <a:cubicBezTo>
                    <a:pt x="203" y="619"/>
                    <a:pt x="214" y="610"/>
                    <a:pt x="216" y="606"/>
                  </a:cubicBezTo>
                  <a:cubicBezTo>
                    <a:pt x="209" y="605"/>
                    <a:pt x="203" y="603"/>
                    <a:pt x="196" y="604"/>
                  </a:cubicBezTo>
                  <a:cubicBezTo>
                    <a:pt x="192" y="605"/>
                    <a:pt x="204" y="605"/>
                    <a:pt x="206" y="608"/>
                  </a:cubicBezTo>
                  <a:cubicBezTo>
                    <a:pt x="208" y="612"/>
                    <a:pt x="192" y="619"/>
                    <a:pt x="190" y="620"/>
                  </a:cubicBezTo>
                  <a:cubicBezTo>
                    <a:pt x="181" y="646"/>
                    <a:pt x="177" y="644"/>
                    <a:pt x="156" y="658"/>
                  </a:cubicBezTo>
                  <a:cubicBezTo>
                    <a:pt x="149" y="668"/>
                    <a:pt x="153" y="679"/>
                    <a:pt x="144" y="688"/>
                  </a:cubicBezTo>
                  <a:cubicBezTo>
                    <a:pt x="141" y="696"/>
                    <a:pt x="139" y="699"/>
                    <a:pt x="132" y="704"/>
                  </a:cubicBezTo>
                  <a:cubicBezTo>
                    <a:pt x="114" y="730"/>
                    <a:pt x="108" y="762"/>
                    <a:pt x="90" y="788"/>
                  </a:cubicBezTo>
                  <a:cubicBezTo>
                    <a:pt x="87" y="792"/>
                    <a:pt x="76" y="795"/>
                    <a:pt x="72" y="798"/>
                  </a:cubicBezTo>
                  <a:cubicBezTo>
                    <a:pt x="61" y="815"/>
                    <a:pt x="66" y="836"/>
                    <a:pt x="48" y="848"/>
                  </a:cubicBezTo>
                  <a:cubicBezTo>
                    <a:pt x="41" y="859"/>
                    <a:pt x="48" y="850"/>
                    <a:pt x="38" y="856"/>
                  </a:cubicBezTo>
                  <a:cubicBezTo>
                    <a:pt x="34" y="858"/>
                    <a:pt x="26" y="864"/>
                    <a:pt x="26" y="864"/>
                  </a:cubicBezTo>
                  <a:cubicBezTo>
                    <a:pt x="21" y="879"/>
                    <a:pt x="17" y="896"/>
                    <a:pt x="0" y="902"/>
                  </a:cubicBezTo>
                  <a:cubicBezTo>
                    <a:pt x="3" y="898"/>
                    <a:pt x="8" y="890"/>
                    <a:pt x="8" y="890"/>
                  </a:cubicBezTo>
                  <a:cubicBezTo>
                    <a:pt x="10" y="885"/>
                    <a:pt x="9" y="874"/>
                    <a:pt x="14" y="876"/>
                  </a:cubicBezTo>
                  <a:cubicBezTo>
                    <a:pt x="21" y="879"/>
                    <a:pt x="20" y="910"/>
                    <a:pt x="20" y="888"/>
                  </a:cubicBezTo>
                  <a:cubicBezTo>
                    <a:pt x="4" y="913"/>
                    <a:pt x="29" y="920"/>
                    <a:pt x="44" y="930"/>
                  </a:cubicBezTo>
                  <a:cubicBezTo>
                    <a:pt x="48" y="943"/>
                    <a:pt x="46" y="952"/>
                    <a:pt x="56" y="962"/>
                  </a:cubicBezTo>
                  <a:cubicBezTo>
                    <a:pt x="71" y="1006"/>
                    <a:pt x="58" y="966"/>
                    <a:pt x="58" y="1088"/>
                  </a:cubicBezTo>
                  <a:lnTo>
                    <a:pt x="59" y="105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504" name="Freeform 33"/>
            <p:cNvSpPr>
              <a:spLocks/>
            </p:cNvSpPr>
            <p:nvPr/>
          </p:nvSpPr>
          <p:spPr bwMode="auto">
            <a:xfrm>
              <a:off x="2282" y="3303"/>
              <a:ext cx="1981" cy="713"/>
            </a:xfrm>
            <a:custGeom>
              <a:avLst/>
              <a:gdLst>
                <a:gd name="T0" fmla="*/ 1906 w 1981"/>
                <a:gd name="T1" fmla="*/ 375 h 713"/>
                <a:gd name="T2" fmla="*/ 1882 w 1981"/>
                <a:gd name="T3" fmla="*/ 457 h 713"/>
                <a:gd name="T4" fmla="*/ 1912 w 1981"/>
                <a:gd name="T5" fmla="*/ 559 h 713"/>
                <a:gd name="T6" fmla="*/ 1936 w 1981"/>
                <a:gd name="T7" fmla="*/ 623 h 713"/>
                <a:gd name="T8" fmla="*/ 1968 w 1981"/>
                <a:gd name="T9" fmla="*/ 641 h 713"/>
                <a:gd name="T10" fmla="*/ 1946 w 1981"/>
                <a:gd name="T11" fmla="*/ 697 h 713"/>
                <a:gd name="T12" fmla="*/ 1878 w 1981"/>
                <a:gd name="T13" fmla="*/ 679 h 713"/>
                <a:gd name="T14" fmla="*/ 1786 w 1981"/>
                <a:gd name="T15" fmla="*/ 645 h 713"/>
                <a:gd name="T16" fmla="*/ 1710 w 1981"/>
                <a:gd name="T17" fmla="*/ 617 h 713"/>
                <a:gd name="T18" fmla="*/ 1664 w 1981"/>
                <a:gd name="T19" fmla="*/ 603 h 713"/>
                <a:gd name="T20" fmla="*/ 1632 w 1981"/>
                <a:gd name="T21" fmla="*/ 565 h 713"/>
                <a:gd name="T22" fmla="*/ 1580 w 1981"/>
                <a:gd name="T23" fmla="*/ 519 h 713"/>
                <a:gd name="T24" fmla="*/ 1552 w 1981"/>
                <a:gd name="T25" fmla="*/ 531 h 713"/>
                <a:gd name="T26" fmla="*/ 1544 w 1981"/>
                <a:gd name="T27" fmla="*/ 521 h 713"/>
                <a:gd name="T28" fmla="*/ 1512 w 1981"/>
                <a:gd name="T29" fmla="*/ 495 h 713"/>
                <a:gd name="T30" fmla="*/ 1438 w 1981"/>
                <a:gd name="T31" fmla="*/ 499 h 713"/>
                <a:gd name="T32" fmla="*/ 1388 w 1981"/>
                <a:gd name="T33" fmla="*/ 481 h 713"/>
                <a:gd name="T34" fmla="*/ 1340 w 1981"/>
                <a:gd name="T35" fmla="*/ 501 h 713"/>
                <a:gd name="T36" fmla="*/ 1320 w 1981"/>
                <a:gd name="T37" fmla="*/ 497 h 713"/>
                <a:gd name="T38" fmla="*/ 1294 w 1981"/>
                <a:gd name="T39" fmla="*/ 521 h 713"/>
                <a:gd name="T40" fmla="*/ 1218 w 1981"/>
                <a:gd name="T41" fmla="*/ 557 h 713"/>
                <a:gd name="T42" fmla="*/ 1124 w 1981"/>
                <a:gd name="T43" fmla="*/ 511 h 713"/>
                <a:gd name="T44" fmla="*/ 1066 w 1981"/>
                <a:gd name="T45" fmla="*/ 507 h 713"/>
                <a:gd name="T46" fmla="*/ 1004 w 1981"/>
                <a:gd name="T47" fmla="*/ 555 h 713"/>
                <a:gd name="T48" fmla="*/ 950 w 1981"/>
                <a:gd name="T49" fmla="*/ 567 h 713"/>
                <a:gd name="T50" fmla="*/ 930 w 1981"/>
                <a:gd name="T51" fmla="*/ 605 h 713"/>
                <a:gd name="T52" fmla="*/ 896 w 1981"/>
                <a:gd name="T53" fmla="*/ 629 h 713"/>
                <a:gd name="T54" fmla="*/ 852 w 1981"/>
                <a:gd name="T55" fmla="*/ 623 h 713"/>
                <a:gd name="T56" fmla="*/ 802 w 1981"/>
                <a:gd name="T57" fmla="*/ 521 h 713"/>
                <a:gd name="T58" fmla="*/ 754 w 1981"/>
                <a:gd name="T59" fmla="*/ 507 h 713"/>
                <a:gd name="T60" fmla="*/ 730 w 1981"/>
                <a:gd name="T61" fmla="*/ 459 h 713"/>
                <a:gd name="T62" fmla="*/ 714 w 1981"/>
                <a:gd name="T63" fmla="*/ 423 h 713"/>
                <a:gd name="T64" fmla="*/ 680 w 1981"/>
                <a:gd name="T65" fmla="*/ 431 h 713"/>
                <a:gd name="T66" fmla="*/ 624 w 1981"/>
                <a:gd name="T67" fmla="*/ 443 h 713"/>
                <a:gd name="T68" fmla="*/ 600 w 1981"/>
                <a:gd name="T69" fmla="*/ 517 h 713"/>
                <a:gd name="T70" fmla="*/ 508 w 1981"/>
                <a:gd name="T71" fmla="*/ 467 h 713"/>
                <a:gd name="T72" fmla="*/ 476 w 1981"/>
                <a:gd name="T73" fmla="*/ 449 h 713"/>
                <a:gd name="T74" fmla="*/ 446 w 1981"/>
                <a:gd name="T75" fmla="*/ 371 h 713"/>
                <a:gd name="T76" fmla="*/ 396 w 1981"/>
                <a:gd name="T77" fmla="*/ 339 h 713"/>
                <a:gd name="T78" fmla="*/ 380 w 1981"/>
                <a:gd name="T79" fmla="*/ 317 h 713"/>
                <a:gd name="T80" fmla="*/ 364 w 1981"/>
                <a:gd name="T81" fmla="*/ 293 h 713"/>
                <a:gd name="T82" fmla="*/ 282 w 1981"/>
                <a:gd name="T83" fmla="*/ 221 h 713"/>
                <a:gd name="T84" fmla="*/ 198 w 1981"/>
                <a:gd name="T85" fmla="*/ 173 h 713"/>
                <a:gd name="T86" fmla="*/ 160 w 1981"/>
                <a:gd name="T87" fmla="*/ 173 h 713"/>
                <a:gd name="T88" fmla="*/ 100 w 1981"/>
                <a:gd name="T89" fmla="*/ 187 h 713"/>
                <a:gd name="T90" fmla="*/ 76 w 1981"/>
                <a:gd name="T91" fmla="*/ 149 h 713"/>
                <a:gd name="T92" fmla="*/ 44 w 1981"/>
                <a:gd name="T93" fmla="*/ 109 h 713"/>
                <a:gd name="T94" fmla="*/ 52 w 1981"/>
                <a:gd name="T95" fmla="*/ 63 h 713"/>
                <a:gd name="T96" fmla="*/ 58 w 1981"/>
                <a:gd name="T97" fmla="*/ 19 h 713"/>
                <a:gd name="T98" fmla="*/ 20 w 1981"/>
                <a:gd name="T99" fmla="*/ 11 h 7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81"/>
                <a:gd name="T151" fmla="*/ 0 h 713"/>
                <a:gd name="T152" fmla="*/ 1981 w 1981"/>
                <a:gd name="T153" fmla="*/ 713 h 7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81" h="713">
                  <a:moveTo>
                    <a:pt x="1918" y="313"/>
                  </a:moveTo>
                  <a:cubicBezTo>
                    <a:pt x="1923" y="327"/>
                    <a:pt x="1916" y="365"/>
                    <a:pt x="1906" y="375"/>
                  </a:cubicBezTo>
                  <a:cubicBezTo>
                    <a:pt x="1901" y="390"/>
                    <a:pt x="1893" y="402"/>
                    <a:pt x="1878" y="407"/>
                  </a:cubicBezTo>
                  <a:cubicBezTo>
                    <a:pt x="1876" y="414"/>
                    <a:pt x="1873" y="451"/>
                    <a:pt x="1882" y="457"/>
                  </a:cubicBezTo>
                  <a:cubicBezTo>
                    <a:pt x="1887" y="461"/>
                    <a:pt x="1895" y="461"/>
                    <a:pt x="1900" y="465"/>
                  </a:cubicBezTo>
                  <a:cubicBezTo>
                    <a:pt x="1918" y="492"/>
                    <a:pt x="1902" y="529"/>
                    <a:pt x="1912" y="559"/>
                  </a:cubicBezTo>
                  <a:cubicBezTo>
                    <a:pt x="1913" y="574"/>
                    <a:pt x="1912" y="590"/>
                    <a:pt x="1914" y="605"/>
                  </a:cubicBezTo>
                  <a:cubicBezTo>
                    <a:pt x="1915" y="609"/>
                    <a:pt x="1935" y="622"/>
                    <a:pt x="1936" y="623"/>
                  </a:cubicBezTo>
                  <a:cubicBezTo>
                    <a:pt x="1940" y="625"/>
                    <a:pt x="1948" y="627"/>
                    <a:pt x="1948" y="627"/>
                  </a:cubicBezTo>
                  <a:cubicBezTo>
                    <a:pt x="1954" y="633"/>
                    <a:pt x="1961" y="636"/>
                    <a:pt x="1968" y="641"/>
                  </a:cubicBezTo>
                  <a:cubicBezTo>
                    <a:pt x="1981" y="660"/>
                    <a:pt x="1973" y="695"/>
                    <a:pt x="1972" y="713"/>
                  </a:cubicBezTo>
                  <a:cubicBezTo>
                    <a:pt x="1963" y="711"/>
                    <a:pt x="1954" y="697"/>
                    <a:pt x="1946" y="697"/>
                  </a:cubicBezTo>
                  <a:cubicBezTo>
                    <a:pt x="1931" y="696"/>
                    <a:pt x="1915" y="696"/>
                    <a:pt x="1900" y="695"/>
                  </a:cubicBezTo>
                  <a:cubicBezTo>
                    <a:pt x="1890" y="692"/>
                    <a:pt x="1887" y="685"/>
                    <a:pt x="1878" y="679"/>
                  </a:cubicBezTo>
                  <a:cubicBezTo>
                    <a:pt x="1862" y="655"/>
                    <a:pt x="1823" y="666"/>
                    <a:pt x="1800" y="665"/>
                  </a:cubicBezTo>
                  <a:cubicBezTo>
                    <a:pt x="1790" y="662"/>
                    <a:pt x="1792" y="653"/>
                    <a:pt x="1786" y="645"/>
                  </a:cubicBezTo>
                  <a:cubicBezTo>
                    <a:pt x="1776" y="632"/>
                    <a:pt x="1746" y="632"/>
                    <a:pt x="1734" y="631"/>
                  </a:cubicBezTo>
                  <a:cubicBezTo>
                    <a:pt x="1729" y="628"/>
                    <a:pt x="1717" y="619"/>
                    <a:pt x="1710" y="617"/>
                  </a:cubicBezTo>
                  <a:cubicBezTo>
                    <a:pt x="1701" y="615"/>
                    <a:pt x="1682" y="613"/>
                    <a:pt x="1682" y="613"/>
                  </a:cubicBezTo>
                  <a:cubicBezTo>
                    <a:pt x="1671" y="609"/>
                    <a:pt x="1678" y="612"/>
                    <a:pt x="1664" y="603"/>
                  </a:cubicBezTo>
                  <a:cubicBezTo>
                    <a:pt x="1660" y="600"/>
                    <a:pt x="1652" y="595"/>
                    <a:pt x="1652" y="595"/>
                  </a:cubicBezTo>
                  <a:cubicBezTo>
                    <a:pt x="1645" y="585"/>
                    <a:pt x="1639" y="575"/>
                    <a:pt x="1632" y="565"/>
                  </a:cubicBezTo>
                  <a:cubicBezTo>
                    <a:pt x="1629" y="550"/>
                    <a:pt x="1625" y="533"/>
                    <a:pt x="1608" y="527"/>
                  </a:cubicBezTo>
                  <a:cubicBezTo>
                    <a:pt x="1599" y="524"/>
                    <a:pt x="1589" y="522"/>
                    <a:pt x="1580" y="519"/>
                  </a:cubicBezTo>
                  <a:cubicBezTo>
                    <a:pt x="1578" y="518"/>
                    <a:pt x="1574" y="517"/>
                    <a:pt x="1574" y="517"/>
                  </a:cubicBezTo>
                  <a:cubicBezTo>
                    <a:pt x="1553" y="520"/>
                    <a:pt x="1561" y="518"/>
                    <a:pt x="1552" y="531"/>
                  </a:cubicBezTo>
                  <a:cubicBezTo>
                    <a:pt x="1551" y="534"/>
                    <a:pt x="1552" y="541"/>
                    <a:pt x="1550" y="539"/>
                  </a:cubicBezTo>
                  <a:cubicBezTo>
                    <a:pt x="1545" y="535"/>
                    <a:pt x="1549" y="525"/>
                    <a:pt x="1544" y="521"/>
                  </a:cubicBezTo>
                  <a:cubicBezTo>
                    <a:pt x="1538" y="517"/>
                    <a:pt x="1532" y="511"/>
                    <a:pt x="1526" y="507"/>
                  </a:cubicBezTo>
                  <a:cubicBezTo>
                    <a:pt x="1523" y="499"/>
                    <a:pt x="1520" y="498"/>
                    <a:pt x="1512" y="495"/>
                  </a:cubicBezTo>
                  <a:cubicBezTo>
                    <a:pt x="1501" y="478"/>
                    <a:pt x="1480" y="488"/>
                    <a:pt x="1462" y="489"/>
                  </a:cubicBezTo>
                  <a:cubicBezTo>
                    <a:pt x="1453" y="492"/>
                    <a:pt x="1447" y="496"/>
                    <a:pt x="1438" y="499"/>
                  </a:cubicBezTo>
                  <a:cubicBezTo>
                    <a:pt x="1427" y="496"/>
                    <a:pt x="1428" y="492"/>
                    <a:pt x="1420" y="487"/>
                  </a:cubicBezTo>
                  <a:cubicBezTo>
                    <a:pt x="1412" y="482"/>
                    <a:pt x="1396" y="482"/>
                    <a:pt x="1388" y="481"/>
                  </a:cubicBezTo>
                  <a:cubicBezTo>
                    <a:pt x="1381" y="471"/>
                    <a:pt x="1374" y="476"/>
                    <a:pt x="1364" y="479"/>
                  </a:cubicBezTo>
                  <a:cubicBezTo>
                    <a:pt x="1354" y="495"/>
                    <a:pt x="1355" y="491"/>
                    <a:pt x="1340" y="501"/>
                  </a:cubicBezTo>
                  <a:cubicBezTo>
                    <a:pt x="1338" y="505"/>
                    <a:pt x="1338" y="515"/>
                    <a:pt x="1334" y="513"/>
                  </a:cubicBezTo>
                  <a:cubicBezTo>
                    <a:pt x="1328" y="509"/>
                    <a:pt x="1326" y="501"/>
                    <a:pt x="1320" y="497"/>
                  </a:cubicBezTo>
                  <a:cubicBezTo>
                    <a:pt x="1306" y="498"/>
                    <a:pt x="1297" y="499"/>
                    <a:pt x="1284" y="503"/>
                  </a:cubicBezTo>
                  <a:cubicBezTo>
                    <a:pt x="1289" y="508"/>
                    <a:pt x="1294" y="521"/>
                    <a:pt x="1294" y="521"/>
                  </a:cubicBezTo>
                  <a:cubicBezTo>
                    <a:pt x="1291" y="559"/>
                    <a:pt x="1295" y="550"/>
                    <a:pt x="1256" y="553"/>
                  </a:cubicBezTo>
                  <a:cubicBezTo>
                    <a:pt x="1242" y="562"/>
                    <a:pt x="1239" y="559"/>
                    <a:pt x="1218" y="557"/>
                  </a:cubicBezTo>
                  <a:cubicBezTo>
                    <a:pt x="1211" y="553"/>
                    <a:pt x="1209" y="547"/>
                    <a:pt x="1202" y="543"/>
                  </a:cubicBezTo>
                  <a:cubicBezTo>
                    <a:pt x="1183" y="514"/>
                    <a:pt x="1157" y="513"/>
                    <a:pt x="1124" y="511"/>
                  </a:cubicBezTo>
                  <a:cubicBezTo>
                    <a:pt x="1112" y="529"/>
                    <a:pt x="1131" y="538"/>
                    <a:pt x="1102" y="531"/>
                  </a:cubicBezTo>
                  <a:cubicBezTo>
                    <a:pt x="1088" y="522"/>
                    <a:pt x="1084" y="511"/>
                    <a:pt x="1066" y="507"/>
                  </a:cubicBezTo>
                  <a:cubicBezTo>
                    <a:pt x="1049" y="508"/>
                    <a:pt x="1018" y="496"/>
                    <a:pt x="1014" y="513"/>
                  </a:cubicBezTo>
                  <a:cubicBezTo>
                    <a:pt x="1011" y="527"/>
                    <a:pt x="1020" y="550"/>
                    <a:pt x="1004" y="555"/>
                  </a:cubicBezTo>
                  <a:cubicBezTo>
                    <a:pt x="987" y="554"/>
                    <a:pt x="967" y="544"/>
                    <a:pt x="954" y="555"/>
                  </a:cubicBezTo>
                  <a:cubicBezTo>
                    <a:pt x="951" y="558"/>
                    <a:pt x="950" y="567"/>
                    <a:pt x="950" y="567"/>
                  </a:cubicBezTo>
                  <a:cubicBezTo>
                    <a:pt x="950" y="571"/>
                    <a:pt x="947" y="596"/>
                    <a:pt x="942" y="601"/>
                  </a:cubicBezTo>
                  <a:cubicBezTo>
                    <a:pt x="939" y="604"/>
                    <a:pt x="930" y="605"/>
                    <a:pt x="930" y="605"/>
                  </a:cubicBezTo>
                  <a:cubicBezTo>
                    <a:pt x="926" y="610"/>
                    <a:pt x="922" y="623"/>
                    <a:pt x="922" y="623"/>
                  </a:cubicBezTo>
                  <a:cubicBezTo>
                    <a:pt x="918" y="653"/>
                    <a:pt x="915" y="634"/>
                    <a:pt x="896" y="629"/>
                  </a:cubicBezTo>
                  <a:cubicBezTo>
                    <a:pt x="891" y="622"/>
                    <a:pt x="887" y="622"/>
                    <a:pt x="880" y="617"/>
                  </a:cubicBezTo>
                  <a:cubicBezTo>
                    <a:pt x="863" y="623"/>
                    <a:pt x="872" y="620"/>
                    <a:pt x="852" y="623"/>
                  </a:cubicBezTo>
                  <a:cubicBezTo>
                    <a:pt x="826" y="632"/>
                    <a:pt x="794" y="631"/>
                    <a:pt x="814" y="601"/>
                  </a:cubicBezTo>
                  <a:cubicBezTo>
                    <a:pt x="809" y="575"/>
                    <a:pt x="823" y="535"/>
                    <a:pt x="802" y="521"/>
                  </a:cubicBezTo>
                  <a:cubicBezTo>
                    <a:pt x="782" y="526"/>
                    <a:pt x="791" y="526"/>
                    <a:pt x="774" y="523"/>
                  </a:cubicBezTo>
                  <a:cubicBezTo>
                    <a:pt x="771" y="515"/>
                    <a:pt x="754" y="507"/>
                    <a:pt x="754" y="507"/>
                  </a:cubicBezTo>
                  <a:cubicBezTo>
                    <a:pt x="744" y="492"/>
                    <a:pt x="762" y="487"/>
                    <a:pt x="736" y="481"/>
                  </a:cubicBezTo>
                  <a:cubicBezTo>
                    <a:pt x="733" y="467"/>
                    <a:pt x="735" y="474"/>
                    <a:pt x="730" y="459"/>
                  </a:cubicBezTo>
                  <a:cubicBezTo>
                    <a:pt x="729" y="457"/>
                    <a:pt x="728" y="453"/>
                    <a:pt x="728" y="453"/>
                  </a:cubicBezTo>
                  <a:cubicBezTo>
                    <a:pt x="726" y="429"/>
                    <a:pt x="727" y="436"/>
                    <a:pt x="714" y="423"/>
                  </a:cubicBezTo>
                  <a:cubicBezTo>
                    <a:pt x="711" y="415"/>
                    <a:pt x="710" y="412"/>
                    <a:pt x="702" y="409"/>
                  </a:cubicBezTo>
                  <a:cubicBezTo>
                    <a:pt x="694" y="417"/>
                    <a:pt x="689" y="424"/>
                    <a:pt x="680" y="431"/>
                  </a:cubicBezTo>
                  <a:cubicBezTo>
                    <a:pt x="676" y="434"/>
                    <a:pt x="668" y="439"/>
                    <a:pt x="668" y="439"/>
                  </a:cubicBezTo>
                  <a:cubicBezTo>
                    <a:pt x="659" y="453"/>
                    <a:pt x="638" y="444"/>
                    <a:pt x="624" y="443"/>
                  </a:cubicBezTo>
                  <a:cubicBezTo>
                    <a:pt x="603" y="436"/>
                    <a:pt x="618" y="460"/>
                    <a:pt x="604" y="469"/>
                  </a:cubicBezTo>
                  <a:cubicBezTo>
                    <a:pt x="596" y="481"/>
                    <a:pt x="601" y="502"/>
                    <a:pt x="600" y="517"/>
                  </a:cubicBezTo>
                  <a:cubicBezTo>
                    <a:pt x="591" y="517"/>
                    <a:pt x="526" y="534"/>
                    <a:pt x="516" y="505"/>
                  </a:cubicBezTo>
                  <a:cubicBezTo>
                    <a:pt x="515" y="488"/>
                    <a:pt x="521" y="476"/>
                    <a:pt x="508" y="467"/>
                  </a:cubicBezTo>
                  <a:cubicBezTo>
                    <a:pt x="500" y="462"/>
                    <a:pt x="490" y="458"/>
                    <a:pt x="482" y="453"/>
                  </a:cubicBezTo>
                  <a:cubicBezTo>
                    <a:pt x="480" y="452"/>
                    <a:pt x="476" y="449"/>
                    <a:pt x="476" y="449"/>
                  </a:cubicBezTo>
                  <a:cubicBezTo>
                    <a:pt x="472" y="443"/>
                    <a:pt x="460" y="435"/>
                    <a:pt x="460" y="435"/>
                  </a:cubicBezTo>
                  <a:cubicBezTo>
                    <a:pt x="453" y="414"/>
                    <a:pt x="465" y="384"/>
                    <a:pt x="446" y="371"/>
                  </a:cubicBezTo>
                  <a:cubicBezTo>
                    <a:pt x="437" y="357"/>
                    <a:pt x="431" y="355"/>
                    <a:pt x="414" y="353"/>
                  </a:cubicBezTo>
                  <a:cubicBezTo>
                    <a:pt x="408" y="349"/>
                    <a:pt x="402" y="343"/>
                    <a:pt x="396" y="339"/>
                  </a:cubicBezTo>
                  <a:cubicBezTo>
                    <a:pt x="394" y="334"/>
                    <a:pt x="395" y="329"/>
                    <a:pt x="392" y="325"/>
                  </a:cubicBezTo>
                  <a:cubicBezTo>
                    <a:pt x="389" y="321"/>
                    <a:pt x="383" y="320"/>
                    <a:pt x="380" y="317"/>
                  </a:cubicBezTo>
                  <a:cubicBezTo>
                    <a:pt x="378" y="315"/>
                    <a:pt x="376" y="313"/>
                    <a:pt x="374" y="311"/>
                  </a:cubicBezTo>
                  <a:cubicBezTo>
                    <a:pt x="369" y="306"/>
                    <a:pt x="368" y="299"/>
                    <a:pt x="364" y="293"/>
                  </a:cubicBezTo>
                  <a:cubicBezTo>
                    <a:pt x="362" y="240"/>
                    <a:pt x="375" y="241"/>
                    <a:pt x="334" y="237"/>
                  </a:cubicBezTo>
                  <a:cubicBezTo>
                    <a:pt x="320" y="217"/>
                    <a:pt x="307" y="222"/>
                    <a:pt x="282" y="221"/>
                  </a:cubicBezTo>
                  <a:cubicBezTo>
                    <a:pt x="272" y="218"/>
                    <a:pt x="261" y="213"/>
                    <a:pt x="252" y="207"/>
                  </a:cubicBezTo>
                  <a:cubicBezTo>
                    <a:pt x="237" y="185"/>
                    <a:pt x="225" y="176"/>
                    <a:pt x="198" y="173"/>
                  </a:cubicBezTo>
                  <a:cubicBezTo>
                    <a:pt x="187" y="166"/>
                    <a:pt x="185" y="162"/>
                    <a:pt x="176" y="153"/>
                  </a:cubicBezTo>
                  <a:cubicBezTo>
                    <a:pt x="166" y="156"/>
                    <a:pt x="169" y="166"/>
                    <a:pt x="160" y="173"/>
                  </a:cubicBezTo>
                  <a:cubicBezTo>
                    <a:pt x="145" y="185"/>
                    <a:pt x="148" y="181"/>
                    <a:pt x="126" y="183"/>
                  </a:cubicBezTo>
                  <a:cubicBezTo>
                    <a:pt x="118" y="189"/>
                    <a:pt x="110" y="190"/>
                    <a:pt x="100" y="187"/>
                  </a:cubicBezTo>
                  <a:cubicBezTo>
                    <a:pt x="99" y="179"/>
                    <a:pt x="101" y="167"/>
                    <a:pt x="94" y="161"/>
                  </a:cubicBezTo>
                  <a:cubicBezTo>
                    <a:pt x="89" y="156"/>
                    <a:pt x="76" y="149"/>
                    <a:pt x="76" y="149"/>
                  </a:cubicBezTo>
                  <a:cubicBezTo>
                    <a:pt x="73" y="139"/>
                    <a:pt x="68" y="133"/>
                    <a:pt x="60" y="127"/>
                  </a:cubicBezTo>
                  <a:cubicBezTo>
                    <a:pt x="56" y="120"/>
                    <a:pt x="44" y="109"/>
                    <a:pt x="44" y="109"/>
                  </a:cubicBezTo>
                  <a:cubicBezTo>
                    <a:pt x="41" y="101"/>
                    <a:pt x="26" y="92"/>
                    <a:pt x="18" y="87"/>
                  </a:cubicBezTo>
                  <a:cubicBezTo>
                    <a:pt x="11" y="67"/>
                    <a:pt x="39" y="64"/>
                    <a:pt x="52" y="63"/>
                  </a:cubicBezTo>
                  <a:cubicBezTo>
                    <a:pt x="57" y="56"/>
                    <a:pt x="57" y="52"/>
                    <a:pt x="64" y="47"/>
                  </a:cubicBezTo>
                  <a:cubicBezTo>
                    <a:pt x="71" y="37"/>
                    <a:pt x="66" y="27"/>
                    <a:pt x="58" y="19"/>
                  </a:cubicBezTo>
                  <a:cubicBezTo>
                    <a:pt x="56" y="13"/>
                    <a:pt x="58" y="5"/>
                    <a:pt x="54" y="1"/>
                  </a:cubicBezTo>
                  <a:cubicBezTo>
                    <a:pt x="53" y="0"/>
                    <a:pt x="30" y="8"/>
                    <a:pt x="20" y="11"/>
                  </a:cubicBezTo>
                  <a:cubicBezTo>
                    <a:pt x="11" y="25"/>
                    <a:pt x="20" y="31"/>
                    <a:pt x="0" y="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505" name="Freeform 34"/>
            <p:cNvSpPr>
              <a:spLocks/>
            </p:cNvSpPr>
            <p:nvPr/>
          </p:nvSpPr>
          <p:spPr bwMode="auto">
            <a:xfrm>
              <a:off x="1246" y="2346"/>
              <a:ext cx="1046" cy="1066"/>
            </a:xfrm>
            <a:custGeom>
              <a:avLst/>
              <a:gdLst>
                <a:gd name="T0" fmla="*/ 952 w 1046"/>
                <a:gd name="T1" fmla="*/ 980 h 1066"/>
                <a:gd name="T2" fmla="*/ 920 w 1046"/>
                <a:gd name="T3" fmla="*/ 938 h 1066"/>
                <a:gd name="T4" fmla="*/ 840 w 1046"/>
                <a:gd name="T5" fmla="*/ 892 h 1066"/>
                <a:gd name="T6" fmla="*/ 790 w 1046"/>
                <a:gd name="T7" fmla="*/ 878 h 1066"/>
                <a:gd name="T8" fmla="*/ 794 w 1046"/>
                <a:gd name="T9" fmla="*/ 902 h 1066"/>
                <a:gd name="T10" fmla="*/ 828 w 1046"/>
                <a:gd name="T11" fmla="*/ 958 h 1066"/>
                <a:gd name="T12" fmla="*/ 800 w 1046"/>
                <a:gd name="T13" fmla="*/ 996 h 1066"/>
                <a:gd name="T14" fmla="*/ 764 w 1046"/>
                <a:gd name="T15" fmla="*/ 1018 h 1066"/>
                <a:gd name="T16" fmla="*/ 722 w 1046"/>
                <a:gd name="T17" fmla="*/ 1044 h 1066"/>
                <a:gd name="T18" fmla="*/ 704 w 1046"/>
                <a:gd name="T19" fmla="*/ 1066 h 1066"/>
                <a:gd name="T20" fmla="*/ 666 w 1046"/>
                <a:gd name="T21" fmla="*/ 1026 h 1066"/>
                <a:gd name="T22" fmla="*/ 650 w 1046"/>
                <a:gd name="T23" fmla="*/ 984 h 1066"/>
                <a:gd name="T24" fmla="*/ 628 w 1046"/>
                <a:gd name="T25" fmla="*/ 962 h 1066"/>
                <a:gd name="T26" fmla="*/ 566 w 1046"/>
                <a:gd name="T27" fmla="*/ 910 h 1066"/>
                <a:gd name="T28" fmla="*/ 550 w 1046"/>
                <a:gd name="T29" fmla="*/ 858 h 1066"/>
                <a:gd name="T30" fmla="*/ 606 w 1046"/>
                <a:gd name="T31" fmla="*/ 818 h 1066"/>
                <a:gd name="T32" fmla="*/ 624 w 1046"/>
                <a:gd name="T33" fmla="*/ 788 h 1066"/>
                <a:gd name="T34" fmla="*/ 574 w 1046"/>
                <a:gd name="T35" fmla="*/ 738 h 1066"/>
                <a:gd name="T36" fmla="*/ 488 w 1046"/>
                <a:gd name="T37" fmla="*/ 756 h 1066"/>
                <a:gd name="T38" fmla="*/ 442 w 1046"/>
                <a:gd name="T39" fmla="*/ 740 h 1066"/>
                <a:gd name="T40" fmla="*/ 410 w 1046"/>
                <a:gd name="T41" fmla="*/ 692 h 1066"/>
                <a:gd name="T42" fmla="*/ 344 w 1046"/>
                <a:gd name="T43" fmla="*/ 684 h 1066"/>
                <a:gd name="T44" fmla="*/ 292 w 1046"/>
                <a:gd name="T45" fmla="*/ 656 h 1066"/>
                <a:gd name="T46" fmla="*/ 252 w 1046"/>
                <a:gd name="T47" fmla="*/ 662 h 1066"/>
                <a:gd name="T48" fmla="*/ 216 w 1046"/>
                <a:gd name="T49" fmla="*/ 590 h 1066"/>
                <a:gd name="T50" fmla="*/ 172 w 1046"/>
                <a:gd name="T51" fmla="*/ 516 h 1066"/>
                <a:gd name="T52" fmla="*/ 144 w 1046"/>
                <a:gd name="T53" fmla="*/ 526 h 1066"/>
                <a:gd name="T54" fmla="*/ 110 w 1046"/>
                <a:gd name="T55" fmla="*/ 534 h 1066"/>
                <a:gd name="T56" fmla="*/ 124 w 1046"/>
                <a:gd name="T57" fmla="*/ 578 h 1066"/>
                <a:gd name="T58" fmla="*/ 56 w 1046"/>
                <a:gd name="T59" fmla="*/ 588 h 1066"/>
                <a:gd name="T60" fmla="*/ 98 w 1046"/>
                <a:gd name="T61" fmla="*/ 542 h 1066"/>
                <a:gd name="T62" fmla="*/ 120 w 1046"/>
                <a:gd name="T63" fmla="*/ 478 h 1066"/>
                <a:gd name="T64" fmla="*/ 138 w 1046"/>
                <a:gd name="T65" fmla="*/ 434 h 1066"/>
                <a:gd name="T66" fmla="*/ 134 w 1046"/>
                <a:gd name="T67" fmla="*/ 366 h 1066"/>
                <a:gd name="T68" fmla="*/ 136 w 1046"/>
                <a:gd name="T69" fmla="*/ 332 h 1066"/>
                <a:gd name="T70" fmla="*/ 122 w 1046"/>
                <a:gd name="T71" fmla="*/ 316 h 1066"/>
                <a:gd name="T72" fmla="*/ 64 w 1046"/>
                <a:gd name="T73" fmla="*/ 222 h 1066"/>
                <a:gd name="T74" fmla="*/ 54 w 1046"/>
                <a:gd name="T75" fmla="*/ 212 h 1066"/>
                <a:gd name="T76" fmla="*/ 44 w 1046"/>
                <a:gd name="T77" fmla="*/ 136 h 1066"/>
                <a:gd name="T78" fmla="*/ 20 w 1046"/>
                <a:gd name="T79" fmla="*/ 34 h 1066"/>
                <a:gd name="T80" fmla="*/ 30 w 1046"/>
                <a:gd name="T81" fmla="*/ 26 h 10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46"/>
                <a:gd name="T124" fmla="*/ 0 h 1066"/>
                <a:gd name="T125" fmla="*/ 1046 w 1046"/>
                <a:gd name="T126" fmla="*/ 1066 h 10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46" h="1066">
                  <a:moveTo>
                    <a:pt x="1046" y="982"/>
                  </a:moveTo>
                  <a:cubicBezTo>
                    <a:pt x="1015" y="981"/>
                    <a:pt x="983" y="982"/>
                    <a:pt x="952" y="980"/>
                  </a:cubicBezTo>
                  <a:cubicBezTo>
                    <a:pt x="940" y="979"/>
                    <a:pt x="946" y="960"/>
                    <a:pt x="942" y="952"/>
                  </a:cubicBezTo>
                  <a:cubicBezTo>
                    <a:pt x="938" y="943"/>
                    <a:pt x="928" y="943"/>
                    <a:pt x="920" y="938"/>
                  </a:cubicBezTo>
                  <a:cubicBezTo>
                    <a:pt x="913" y="928"/>
                    <a:pt x="908" y="916"/>
                    <a:pt x="896" y="912"/>
                  </a:cubicBezTo>
                  <a:cubicBezTo>
                    <a:pt x="885" y="895"/>
                    <a:pt x="858" y="894"/>
                    <a:pt x="840" y="892"/>
                  </a:cubicBezTo>
                  <a:cubicBezTo>
                    <a:pt x="829" y="885"/>
                    <a:pt x="823" y="876"/>
                    <a:pt x="810" y="872"/>
                  </a:cubicBezTo>
                  <a:cubicBezTo>
                    <a:pt x="803" y="874"/>
                    <a:pt x="790" y="878"/>
                    <a:pt x="790" y="878"/>
                  </a:cubicBezTo>
                  <a:cubicBezTo>
                    <a:pt x="789" y="880"/>
                    <a:pt x="786" y="882"/>
                    <a:pt x="786" y="884"/>
                  </a:cubicBezTo>
                  <a:cubicBezTo>
                    <a:pt x="786" y="894"/>
                    <a:pt x="790" y="895"/>
                    <a:pt x="794" y="902"/>
                  </a:cubicBezTo>
                  <a:cubicBezTo>
                    <a:pt x="801" y="915"/>
                    <a:pt x="808" y="934"/>
                    <a:pt x="818" y="944"/>
                  </a:cubicBezTo>
                  <a:cubicBezTo>
                    <a:pt x="821" y="953"/>
                    <a:pt x="825" y="949"/>
                    <a:pt x="828" y="958"/>
                  </a:cubicBezTo>
                  <a:cubicBezTo>
                    <a:pt x="827" y="970"/>
                    <a:pt x="833" y="984"/>
                    <a:pt x="826" y="994"/>
                  </a:cubicBezTo>
                  <a:cubicBezTo>
                    <a:pt x="821" y="1001"/>
                    <a:pt x="809" y="995"/>
                    <a:pt x="800" y="996"/>
                  </a:cubicBezTo>
                  <a:cubicBezTo>
                    <a:pt x="793" y="997"/>
                    <a:pt x="788" y="1002"/>
                    <a:pt x="782" y="1004"/>
                  </a:cubicBezTo>
                  <a:cubicBezTo>
                    <a:pt x="769" y="1017"/>
                    <a:pt x="775" y="1014"/>
                    <a:pt x="764" y="1018"/>
                  </a:cubicBezTo>
                  <a:cubicBezTo>
                    <a:pt x="754" y="1028"/>
                    <a:pt x="744" y="1029"/>
                    <a:pt x="734" y="1036"/>
                  </a:cubicBezTo>
                  <a:cubicBezTo>
                    <a:pt x="730" y="1039"/>
                    <a:pt x="722" y="1044"/>
                    <a:pt x="722" y="1044"/>
                  </a:cubicBezTo>
                  <a:cubicBezTo>
                    <a:pt x="720" y="1050"/>
                    <a:pt x="718" y="1056"/>
                    <a:pt x="716" y="1062"/>
                  </a:cubicBezTo>
                  <a:cubicBezTo>
                    <a:pt x="715" y="1066"/>
                    <a:pt x="704" y="1066"/>
                    <a:pt x="704" y="1066"/>
                  </a:cubicBezTo>
                  <a:cubicBezTo>
                    <a:pt x="690" y="1063"/>
                    <a:pt x="691" y="1057"/>
                    <a:pt x="682" y="1048"/>
                  </a:cubicBezTo>
                  <a:cubicBezTo>
                    <a:pt x="679" y="1040"/>
                    <a:pt x="671" y="1034"/>
                    <a:pt x="666" y="1026"/>
                  </a:cubicBezTo>
                  <a:cubicBezTo>
                    <a:pt x="664" y="1022"/>
                    <a:pt x="662" y="1014"/>
                    <a:pt x="662" y="1014"/>
                  </a:cubicBezTo>
                  <a:cubicBezTo>
                    <a:pt x="660" y="997"/>
                    <a:pt x="663" y="993"/>
                    <a:pt x="650" y="984"/>
                  </a:cubicBezTo>
                  <a:cubicBezTo>
                    <a:pt x="642" y="972"/>
                    <a:pt x="651" y="984"/>
                    <a:pt x="640" y="974"/>
                  </a:cubicBezTo>
                  <a:cubicBezTo>
                    <a:pt x="636" y="970"/>
                    <a:pt x="628" y="962"/>
                    <a:pt x="628" y="962"/>
                  </a:cubicBezTo>
                  <a:cubicBezTo>
                    <a:pt x="625" y="942"/>
                    <a:pt x="625" y="933"/>
                    <a:pt x="608" y="922"/>
                  </a:cubicBezTo>
                  <a:cubicBezTo>
                    <a:pt x="597" y="906"/>
                    <a:pt x="589" y="911"/>
                    <a:pt x="566" y="910"/>
                  </a:cubicBezTo>
                  <a:cubicBezTo>
                    <a:pt x="561" y="903"/>
                    <a:pt x="557" y="903"/>
                    <a:pt x="550" y="898"/>
                  </a:cubicBezTo>
                  <a:cubicBezTo>
                    <a:pt x="545" y="882"/>
                    <a:pt x="546" y="889"/>
                    <a:pt x="550" y="858"/>
                  </a:cubicBezTo>
                  <a:cubicBezTo>
                    <a:pt x="553" y="834"/>
                    <a:pt x="569" y="831"/>
                    <a:pt x="590" y="828"/>
                  </a:cubicBezTo>
                  <a:cubicBezTo>
                    <a:pt x="598" y="825"/>
                    <a:pt x="598" y="821"/>
                    <a:pt x="606" y="818"/>
                  </a:cubicBezTo>
                  <a:cubicBezTo>
                    <a:pt x="610" y="807"/>
                    <a:pt x="607" y="814"/>
                    <a:pt x="616" y="800"/>
                  </a:cubicBezTo>
                  <a:cubicBezTo>
                    <a:pt x="619" y="796"/>
                    <a:pt x="624" y="788"/>
                    <a:pt x="624" y="788"/>
                  </a:cubicBezTo>
                  <a:cubicBezTo>
                    <a:pt x="622" y="765"/>
                    <a:pt x="620" y="760"/>
                    <a:pt x="602" y="748"/>
                  </a:cubicBezTo>
                  <a:cubicBezTo>
                    <a:pt x="595" y="738"/>
                    <a:pt x="586" y="740"/>
                    <a:pt x="574" y="738"/>
                  </a:cubicBezTo>
                  <a:cubicBezTo>
                    <a:pt x="551" y="741"/>
                    <a:pt x="530" y="745"/>
                    <a:pt x="506" y="746"/>
                  </a:cubicBezTo>
                  <a:cubicBezTo>
                    <a:pt x="498" y="749"/>
                    <a:pt x="493" y="748"/>
                    <a:pt x="488" y="756"/>
                  </a:cubicBezTo>
                  <a:cubicBezTo>
                    <a:pt x="487" y="763"/>
                    <a:pt x="487" y="788"/>
                    <a:pt x="476" y="772"/>
                  </a:cubicBezTo>
                  <a:cubicBezTo>
                    <a:pt x="473" y="739"/>
                    <a:pt x="469" y="747"/>
                    <a:pt x="442" y="740"/>
                  </a:cubicBezTo>
                  <a:cubicBezTo>
                    <a:pt x="428" y="731"/>
                    <a:pt x="433" y="736"/>
                    <a:pt x="426" y="726"/>
                  </a:cubicBezTo>
                  <a:cubicBezTo>
                    <a:pt x="423" y="712"/>
                    <a:pt x="422" y="700"/>
                    <a:pt x="410" y="692"/>
                  </a:cubicBezTo>
                  <a:cubicBezTo>
                    <a:pt x="399" y="675"/>
                    <a:pt x="386" y="691"/>
                    <a:pt x="376" y="698"/>
                  </a:cubicBezTo>
                  <a:cubicBezTo>
                    <a:pt x="361" y="696"/>
                    <a:pt x="355" y="695"/>
                    <a:pt x="344" y="684"/>
                  </a:cubicBezTo>
                  <a:cubicBezTo>
                    <a:pt x="338" y="667"/>
                    <a:pt x="330" y="668"/>
                    <a:pt x="312" y="666"/>
                  </a:cubicBezTo>
                  <a:cubicBezTo>
                    <a:pt x="305" y="664"/>
                    <a:pt x="292" y="656"/>
                    <a:pt x="292" y="656"/>
                  </a:cubicBezTo>
                  <a:cubicBezTo>
                    <a:pt x="283" y="657"/>
                    <a:pt x="273" y="657"/>
                    <a:pt x="264" y="658"/>
                  </a:cubicBezTo>
                  <a:cubicBezTo>
                    <a:pt x="260" y="659"/>
                    <a:pt x="252" y="662"/>
                    <a:pt x="252" y="662"/>
                  </a:cubicBezTo>
                  <a:cubicBezTo>
                    <a:pt x="225" y="657"/>
                    <a:pt x="251" y="616"/>
                    <a:pt x="228" y="608"/>
                  </a:cubicBezTo>
                  <a:cubicBezTo>
                    <a:pt x="223" y="600"/>
                    <a:pt x="218" y="600"/>
                    <a:pt x="216" y="590"/>
                  </a:cubicBezTo>
                  <a:cubicBezTo>
                    <a:pt x="218" y="557"/>
                    <a:pt x="215" y="548"/>
                    <a:pt x="188" y="530"/>
                  </a:cubicBezTo>
                  <a:cubicBezTo>
                    <a:pt x="184" y="524"/>
                    <a:pt x="172" y="516"/>
                    <a:pt x="172" y="516"/>
                  </a:cubicBezTo>
                  <a:cubicBezTo>
                    <a:pt x="163" y="522"/>
                    <a:pt x="167" y="525"/>
                    <a:pt x="170" y="534"/>
                  </a:cubicBezTo>
                  <a:cubicBezTo>
                    <a:pt x="157" y="538"/>
                    <a:pt x="157" y="530"/>
                    <a:pt x="144" y="526"/>
                  </a:cubicBezTo>
                  <a:cubicBezTo>
                    <a:pt x="138" y="524"/>
                    <a:pt x="126" y="520"/>
                    <a:pt x="126" y="520"/>
                  </a:cubicBezTo>
                  <a:cubicBezTo>
                    <a:pt x="115" y="522"/>
                    <a:pt x="114" y="523"/>
                    <a:pt x="110" y="534"/>
                  </a:cubicBezTo>
                  <a:cubicBezTo>
                    <a:pt x="112" y="547"/>
                    <a:pt x="115" y="555"/>
                    <a:pt x="120" y="566"/>
                  </a:cubicBezTo>
                  <a:cubicBezTo>
                    <a:pt x="122" y="570"/>
                    <a:pt x="124" y="578"/>
                    <a:pt x="124" y="578"/>
                  </a:cubicBezTo>
                  <a:cubicBezTo>
                    <a:pt x="123" y="586"/>
                    <a:pt x="130" y="599"/>
                    <a:pt x="122" y="602"/>
                  </a:cubicBezTo>
                  <a:cubicBezTo>
                    <a:pt x="84" y="616"/>
                    <a:pt x="65" y="614"/>
                    <a:pt x="56" y="588"/>
                  </a:cubicBezTo>
                  <a:cubicBezTo>
                    <a:pt x="61" y="574"/>
                    <a:pt x="67" y="563"/>
                    <a:pt x="82" y="558"/>
                  </a:cubicBezTo>
                  <a:cubicBezTo>
                    <a:pt x="87" y="553"/>
                    <a:pt x="95" y="549"/>
                    <a:pt x="98" y="542"/>
                  </a:cubicBezTo>
                  <a:cubicBezTo>
                    <a:pt x="100" y="538"/>
                    <a:pt x="102" y="530"/>
                    <a:pt x="102" y="530"/>
                  </a:cubicBezTo>
                  <a:cubicBezTo>
                    <a:pt x="103" y="513"/>
                    <a:pt x="104" y="488"/>
                    <a:pt x="120" y="478"/>
                  </a:cubicBezTo>
                  <a:cubicBezTo>
                    <a:pt x="127" y="465"/>
                    <a:pt x="126" y="460"/>
                    <a:pt x="128" y="444"/>
                  </a:cubicBezTo>
                  <a:cubicBezTo>
                    <a:pt x="108" y="437"/>
                    <a:pt x="145" y="454"/>
                    <a:pt x="138" y="434"/>
                  </a:cubicBezTo>
                  <a:cubicBezTo>
                    <a:pt x="137" y="408"/>
                    <a:pt x="136" y="402"/>
                    <a:pt x="132" y="382"/>
                  </a:cubicBezTo>
                  <a:cubicBezTo>
                    <a:pt x="133" y="377"/>
                    <a:pt x="133" y="371"/>
                    <a:pt x="134" y="366"/>
                  </a:cubicBezTo>
                  <a:cubicBezTo>
                    <a:pt x="135" y="362"/>
                    <a:pt x="138" y="354"/>
                    <a:pt x="138" y="354"/>
                  </a:cubicBezTo>
                  <a:cubicBezTo>
                    <a:pt x="137" y="347"/>
                    <a:pt x="138" y="339"/>
                    <a:pt x="136" y="332"/>
                  </a:cubicBezTo>
                  <a:cubicBezTo>
                    <a:pt x="135" y="330"/>
                    <a:pt x="132" y="330"/>
                    <a:pt x="130" y="328"/>
                  </a:cubicBezTo>
                  <a:cubicBezTo>
                    <a:pt x="127" y="324"/>
                    <a:pt x="122" y="316"/>
                    <a:pt x="122" y="316"/>
                  </a:cubicBezTo>
                  <a:cubicBezTo>
                    <a:pt x="120" y="295"/>
                    <a:pt x="102" y="243"/>
                    <a:pt x="80" y="236"/>
                  </a:cubicBezTo>
                  <a:cubicBezTo>
                    <a:pt x="76" y="230"/>
                    <a:pt x="64" y="222"/>
                    <a:pt x="64" y="222"/>
                  </a:cubicBezTo>
                  <a:cubicBezTo>
                    <a:pt x="63" y="220"/>
                    <a:pt x="62" y="218"/>
                    <a:pt x="60" y="216"/>
                  </a:cubicBezTo>
                  <a:cubicBezTo>
                    <a:pt x="58" y="214"/>
                    <a:pt x="56" y="214"/>
                    <a:pt x="54" y="212"/>
                  </a:cubicBezTo>
                  <a:cubicBezTo>
                    <a:pt x="51" y="208"/>
                    <a:pt x="46" y="200"/>
                    <a:pt x="46" y="200"/>
                  </a:cubicBezTo>
                  <a:cubicBezTo>
                    <a:pt x="45" y="179"/>
                    <a:pt x="46" y="157"/>
                    <a:pt x="44" y="136"/>
                  </a:cubicBezTo>
                  <a:cubicBezTo>
                    <a:pt x="41" y="104"/>
                    <a:pt x="9" y="86"/>
                    <a:pt x="0" y="58"/>
                  </a:cubicBezTo>
                  <a:cubicBezTo>
                    <a:pt x="3" y="39"/>
                    <a:pt x="4" y="39"/>
                    <a:pt x="20" y="34"/>
                  </a:cubicBezTo>
                  <a:cubicBezTo>
                    <a:pt x="21" y="32"/>
                    <a:pt x="22" y="30"/>
                    <a:pt x="24" y="28"/>
                  </a:cubicBezTo>
                  <a:cubicBezTo>
                    <a:pt x="26" y="27"/>
                    <a:pt x="29" y="27"/>
                    <a:pt x="30" y="26"/>
                  </a:cubicBezTo>
                  <a:cubicBezTo>
                    <a:pt x="36" y="20"/>
                    <a:pt x="33" y="7"/>
                    <a:pt x="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506" name="Freeform 35"/>
            <p:cNvSpPr>
              <a:spLocks/>
            </p:cNvSpPr>
            <p:nvPr/>
          </p:nvSpPr>
          <p:spPr bwMode="auto">
            <a:xfrm>
              <a:off x="1114" y="1292"/>
              <a:ext cx="194" cy="1110"/>
            </a:xfrm>
            <a:custGeom>
              <a:avLst/>
              <a:gdLst>
                <a:gd name="T0" fmla="*/ 136 w 194"/>
                <a:gd name="T1" fmla="*/ 1110 h 1110"/>
                <a:gd name="T2" fmla="*/ 150 w 194"/>
                <a:gd name="T3" fmla="*/ 1084 h 1110"/>
                <a:gd name="T4" fmla="*/ 174 w 194"/>
                <a:gd name="T5" fmla="*/ 1042 h 1110"/>
                <a:gd name="T6" fmla="*/ 184 w 194"/>
                <a:gd name="T7" fmla="*/ 1012 h 1110"/>
                <a:gd name="T8" fmla="*/ 182 w 194"/>
                <a:gd name="T9" fmla="*/ 958 h 1110"/>
                <a:gd name="T10" fmla="*/ 176 w 194"/>
                <a:gd name="T11" fmla="*/ 940 h 1110"/>
                <a:gd name="T12" fmla="*/ 188 w 194"/>
                <a:gd name="T13" fmla="*/ 908 h 1110"/>
                <a:gd name="T14" fmla="*/ 184 w 194"/>
                <a:gd name="T15" fmla="*/ 892 h 1110"/>
                <a:gd name="T16" fmla="*/ 164 w 194"/>
                <a:gd name="T17" fmla="*/ 858 h 1110"/>
                <a:gd name="T18" fmla="*/ 144 w 194"/>
                <a:gd name="T19" fmla="*/ 830 h 1110"/>
                <a:gd name="T20" fmla="*/ 140 w 194"/>
                <a:gd name="T21" fmla="*/ 818 h 1110"/>
                <a:gd name="T22" fmla="*/ 142 w 194"/>
                <a:gd name="T23" fmla="*/ 760 h 1110"/>
                <a:gd name="T24" fmla="*/ 154 w 194"/>
                <a:gd name="T25" fmla="*/ 752 h 1110"/>
                <a:gd name="T26" fmla="*/ 164 w 194"/>
                <a:gd name="T27" fmla="*/ 734 h 1110"/>
                <a:gd name="T28" fmla="*/ 168 w 194"/>
                <a:gd name="T29" fmla="*/ 722 h 1110"/>
                <a:gd name="T30" fmla="*/ 158 w 194"/>
                <a:gd name="T31" fmla="*/ 654 h 1110"/>
                <a:gd name="T32" fmla="*/ 126 w 194"/>
                <a:gd name="T33" fmla="*/ 624 h 1110"/>
                <a:gd name="T34" fmla="*/ 110 w 194"/>
                <a:gd name="T35" fmla="*/ 608 h 1110"/>
                <a:gd name="T36" fmla="*/ 98 w 194"/>
                <a:gd name="T37" fmla="*/ 600 h 1110"/>
                <a:gd name="T38" fmla="*/ 68 w 194"/>
                <a:gd name="T39" fmla="*/ 568 h 1110"/>
                <a:gd name="T40" fmla="*/ 58 w 194"/>
                <a:gd name="T41" fmla="*/ 556 h 1110"/>
                <a:gd name="T42" fmla="*/ 40 w 194"/>
                <a:gd name="T43" fmla="*/ 554 h 1110"/>
                <a:gd name="T44" fmla="*/ 10 w 194"/>
                <a:gd name="T45" fmla="*/ 520 h 1110"/>
                <a:gd name="T46" fmla="*/ 4 w 194"/>
                <a:gd name="T47" fmla="*/ 516 h 1110"/>
                <a:gd name="T48" fmla="*/ 14 w 194"/>
                <a:gd name="T49" fmla="*/ 482 h 1110"/>
                <a:gd name="T50" fmla="*/ 18 w 194"/>
                <a:gd name="T51" fmla="*/ 450 h 1110"/>
                <a:gd name="T52" fmla="*/ 30 w 194"/>
                <a:gd name="T53" fmla="*/ 446 h 1110"/>
                <a:gd name="T54" fmla="*/ 62 w 194"/>
                <a:gd name="T55" fmla="*/ 422 h 1110"/>
                <a:gd name="T56" fmla="*/ 100 w 194"/>
                <a:gd name="T57" fmla="*/ 396 h 1110"/>
                <a:gd name="T58" fmla="*/ 108 w 194"/>
                <a:gd name="T59" fmla="*/ 326 h 1110"/>
                <a:gd name="T60" fmla="*/ 116 w 194"/>
                <a:gd name="T61" fmla="*/ 314 h 1110"/>
                <a:gd name="T62" fmla="*/ 126 w 194"/>
                <a:gd name="T63" fmla="*/ 278 h 1110"/>
                <a:gd name="T64" fmla="*/ 110 w 194"/>
                <a:gd name="T65" fmla="*/ 218 h 1110"/>
                <a:gd name="T66" fmla="*/ 102 w 194"/>
                <a:gd name="T67" fmla="*/ 0 h 1110"/>
                <a:gd name="T68" fmla="*/ 88 w 194"/>
                <a:gd name="T69" fmla="*/ 6 h 11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4"/>
                <a:gd name="T106" fmla="*/ 0 h 1110"/>
                <a:gd name="T107" fmla="*/ 194 w 194"/>
                <a:gd name="T108" fmla="*/ 1110 h 11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4" h="1110">
                  <a:moveTo>
                    <a:pt x="136" y="1110"/>
                  </a:moveTo>
                  <a:cubicBezTo>
                    <a:pt x="131" y="1094"/>
                    <a:pt x="138" y="1092"/>
                    <a:pt x="150" y="1084"/>
                  </a:cubicBezTo>
                  <a:cubicBezTo>
                    <a:pt x="156" y="1067"/>
                    <a:pt x="158" y="1053"/>
                    <a:pt x="174" y="1042"/>
                  </a:cubicBezTo>
                  <a:cubicBezTo>
                    <a:pt x="177" y="1031"/>
                    <a:pt x="181" y="1022"/>
                    <a:pt x="184" y="1012"/>
                  </a:cubicBezTo>
                  <a:cubicBezTo>
                    <a:pt x="183" y="994"/>
                    <a:pt x="184" y="976"/>
                    <a:pt x="182" y="958"/>
                  </a:cubicBezTo>
                  <a:cubicBezTo>
                    <a:pt x="181" y="952"/>
                    <a:pt x="176" y="940"/>
                    <a:pt x="176" y="940"/>
                  </a:cubicBezTo>
                  <a:cubicBezTo>
                    <a:pt x="178" y="922"/>
                    <a:pt x="175" y="917"/>
                    <a:pt x="188" y="908"/>
                  </a:cubicBezTo>
                  <a:cubicBezTo>
                    <a:pt x="194" y="900"/>
                    <a:pt x="192" y="897"/>
                    <a:pt x="184" y="892"/>
                  </a:cubicBezTo>
                  <a:cubicBezTo>
                    <a:pt x="180" y="881"/>
                    <a:pt x="174" y="864"/>
                    <a:pt x="164" y="858"/>
                  </a:cubicBezTo>
                  <a:cubicBezTo>
                    <a:pt x="157" y="848"/>
                    <a:pt x="149" y="842"/>
                    <a:pt x="144" y="830"/>
                  </a:cubicBezTo>
                  <a:cubicBezTo>
                    <a:pt x="142" y="826"/>
                    <a:pt x="140" y="818"/>
                    <a:pt x="140" y="818"/>
                  </a:cubicBezTo>
                  <a:cubicBezTo>
                    <a:pt x="141" y="799"/>
                    <a:pt x="138" y="779"/>
                    <a:pt x="142" y="760"/>
                  </a:cubicBezTo>
                  <a:cubicBezTo>
                    <a:pt x="143" y="755"/>
                    <a:pt x="154" y="752"/>
                    <a:pt x="154" y="752"/>
                  </a:cubicBezTo>
                  <a:cubicBezTo>
                    <a:pt x="156" y="745"/>
                    <a:pt x="162" y="741"/>
                    <a:pt x="164" y="734"/>
                  </a:cubicBezTo>
                  <a:cubicBezTo>
                    <a:pt x="165" y="730"/>
                    <a:pt x="168" y="722"/>
                    <a:pt x="168" y="722"/>
                  </a:cubicBezTo>
                  <a:cubicBezTo>
                    <a:pt x="167" y="704"/>
                    <a:pt x="178" y="667"/>
                    <a:pt x="158" y="654"/>
                  </a:cubicBezTo>
                  <a:cubicBezTo>
                    <a:pt x="152" y="644"/>
                    <a:pt x="137" y="628"/>
                    <a:pt x="126" y="624"/>
                  </a:cubicBezTo>
                  <a:cubicBezTo>
                    <a:pt x="121" y="619"/>
                    <a:pt x="115" y="613"/>
                    <a:pt x="110" y="608"/>
                  </a:cubicBezTo>
                  <a:cubicBezTo>
                    <a:pt x="106" y="605"/>
                    <a:pt x="98" y="600"/>
                    <a:pt x="98" y="600"/>
                  </a:cubicBezTo>
                  <a:cubicBezTo>
                    <a:pt x="94" y="587"/>
                    <a:pt x="78" y="577"/>
                    <a:pt x="68" y="568"/>
                  </a:cubicBezTo>
                  <a:cubicBezTo>
                    <a:pt x="64" y="565"/>
                    <a:pt x="63" y="558"/>
                    <a:pt x="58" y="556"/>
                  </a:cubicBezTo>
                  <a:cubicBezTo>
                    <a:pt x="52" y="554"/>
                    <a:pt x="46" y="555"/>
                    <a:pt x="40" y="554"/>
                  </a:cubicBezTo>
                  <a:cubicBezTo>
                    <a:pt x="30" y="543"/>
                    <a:pt x="20" y="531"/>
                    <a:pt x="10" y="520"/>
                  </a:cubicBezTo>
                  <a:cubicBezTo>
                    <a:pt x="8" y="518"/>
                    <a:pt x="5" y="518"/>
                    <a:pt x="4" y="516"/>
                  </a:cubicBezTo>
                  <a:cubicBezTo>
                    <a:pt x="0" y="505"/>
                    <a:pt x="14" y="482"/>
                    <a:pt x="14" y="482"/>
                  </a:cubicBezTo>
                  <a:cubicBezTo>
                    <a:pt x="15" y="471"/>
                    <a:pt x="9" y="456"/>
                    <a:pt x="18" y="450"/>
                  </a:cubicBezTo>
                  <a:cubicBezTo>
                    <a:pt x="21" y="448"/>
                    <a:pt x="30" y="446"/>
                    <a:pt x="30" y="446"/>
                  </a:cubicBezTo>
                  <a:cubicBezTo>
                    <a:pt x="34" y="435"/>
                    <a:pt x="51" y="426"/>
                    <a:pt x="62" y="422"/>
                  </a:cubicBezTo>
                  <a:cubicBezTo>
                    <a:pt x="75" y="403"/>
                    <a:pt x="75" y="399"/>
                    <a:pt x="100" y="396"/>
                  </a:cubicBezTo>
                  <a:cubicBezTo>
                    <a:pt x="105" y="380"/>
                    <a:pt x="87" y="333"/>
                    <a:pt x="108" y="326"/>
                  </a:cubicBezTo>
                  <a:cubicBezTo>
                    <a:pt x="115" y="306"/>
                    <a:pt x="104" y="336"/>
                    <a:pt x="116" y="314"/>
                  </a:cubicBezTo>
                  <a:cubicBezTo>
                    <a:pt x="122" y="304"/>
                    <a:pt x="124" y="289"/>
                    <a:pt x="126" y="278"/>
                  </a:cubicBezTo>
                  <a:cubicBezTo>
                    <a:pt x="124" y="246"/>
                    <a:pt x="118" y="243"/>
                    <a:pt x="110" y="218"/>
                  </a:cubicBezTo>
                  <a:cubicBezTo>
                    <a:pt x="105" y="143"/>
                    <a:pt x="102" y="77"/>
                    <a:pt x="102" y="0"/>
                  </a:cubicBezTo>
                  <a:lnTo>
                    <a:pt x="88" y="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507" name="Freeform 36"/>
            <p:cNvSpPr>
              <a:spLocks/>
            </p:cNvSpPr>
            <p:nvPr/>
          </p:nvSpPr>
          <p:spPr bwMode="auto">
            <a:xfrm>
              <a:off x="1186" y="706"/>
              <a:ext cx="1558" cy="592"/>
            </a:xfrm>
            <a:custGeom>
              <a:avLst/>
              <a:gdLst>
                <a:gd name="T0" fmla="*/ 28 w 1558"/>
                <a:gd name="T1" fmla="*/ 592 h 592"/>
                <a:gd name="T2" fmla="*/ 22 w 1558"/>
                <a:gd name="T3" fmla="*/ 568 h 592"/>
                <a:gd name="T4" fmla="*/ 16 w 1558"/>
                <a:gd name="T5" fmla="*/ 542 h 592"/>
                <a:gd name="T6" fmla="*/ 4 w 1558"/>
                <a:gd name="T7" fmla="*/ 518 h 592"/>
                <a:gd name="T8" fmla="*/ 56 w 1558"/>
                <a:gd name="T9" fmla="*/ 486 h 592"/>
                <a:gd name="T10" fmla="*/ 84 w 1558"/>
                <a:gd name="T11" fmla="*/ 480 h 592"/>
                <a:gd name="T12" fmla="*/ 224 w 1558"/>
                <a:gd name="T13" fmla="*/ 442 h 592"/>
                <a:gd name="T14" fmla="*/ 238 w 1558"/>
                <a:gd name="T15" fmla="*/ 428 h 592"/>
                <a:gd name="T16" fmla="*/ 270 w 1558"/>
                <a:gd name="T17" fmla="*/ 424 h 592"/>
                <a:gd name="T18" fmla="*/ 330 w 1558"/>
                <a:gd name="T19" fmla="*/ 402 h 592"/>
                <a:gd name="T20" fmla="*/ 358 w 1558"/>
                <a:gd name="T21" fmla="*/ 394 h 592"/>
                <a:gd name="T22" fmla="*/ 406 w 1558"/>
                <a:gd name="T23" fmla="*/ 380 h 592"/>
                <a:gd name="T24" fmla="*/ 512 w 1558"/>
                <a:gd name="T25" fmla="*/ 364 h 592"/>
                <a:gd name="T26" fmla="*/ 526 w 1558"/>
                <a:gd name="T27" fmla="*/ 358 h 592"/>
                <a:gd name="T28" fmla="*/ 574 w 1558"/>
                <a:gd name="T29" fmla="*/ 344 h 592"/>
                <a:gd name="T30" fmla="*/ 604 w 1558"/>
                <a:gd name="T31" fmla="*/ 336 h 592"/>
                <a:gd name="T32" fmla="*/ 628 w 1558"/>
                <a:gd name="T33" fmla="*/ 330 h 592"/>
                <a:gd name="T34" fmla="*/ 646 w 1558"/>
                <a:gd name="T35" fmla="*/ 318 h 592"/>
                <a:gd name="T36" fmla="*/ 658 w 1558"/>
                <a:gd name="T37" fmla="*/ 310 h 592"/>
                <a:gd name="T38" fmla="*/ 688 w 1558"/>
                <a:gd name="T39" fmla="*/ 290 h 592"/>
                <a:gd name="T40" fmla="*/ 706 w 1558"/>
                <a:gd name="T41" fmla="*/ 284 h 592"/>
                <a:gd name="T42" fmla="*/ 750 w 1558"/>
                <a:gd name="T43" fmla="*/ 232 h 592"/>
                <a:gd name="T44" fmla="*/ 788 w 1558"/>
                <a:gd name="T45" fmla="*/ 198 h 592"/>
                <a:gd name="T46" fmla="*/ 808 w 1558"/>
                <a:gd name="T47" fmla="*/ 176 h 592"/>
                <a:gd name="T48" fmla="*/ 878 w 1558"/>
                <a:gd name="T49" fmla="*/ 148 h 592"/>
                <a:gd name="T50" fmla="*/ 904 w 1558"/>
                <a:gd name="T51" fmla="*/ 132 h 592"/>
                <a:gd name="T52" fmla="*/ 944 w 1558"/>
                <a:gd name="T53" fmla="*/ 130 h 592"/>
                <a:gd name="T54" fmla="*/ 958 w 1558"/>
                <a:gd name="T55" fmla="*/ 124 h 592"/>
                <a:gd name="T56" fmla="*/ 970 w 1558"/>
                <a:gd name="T57" fmla="*/ 106 h 592"/>
                <a:gd name="T58" fmla="*/ 1006 w 1558"/>
                <a:gd name="T59" fmla="*/ 86 h 592"/>
                <a:gd name="T60" fmla="*/ 1030 w 1558"/>
                <a:gd name="T61" fmla="*/ 80 h 592"/>
                <a:gd name="T62" fmla="*/ 1122 w 1558"/>
                <a:gd name="T63" fmla="*/ 62 h 592"/>
                <a:gd name="T64" fmla="*/ 1236 w 1558"/>
                <a:gd name="T65" fmla="*/ 42 h 592"/>
                <a:gd name="T66" fmla="*/ 1302 w 1558"/>
                <a:gd name="T67" fmla="*/ 24 h 592"/>
                <a:gd name="T68" fmla="*/ 1328 w 1558"/>
                <a:gd name="T69" fmla="*/ 14 h 592"/>
                <a:gd name="T70" fmla="*/ 1344 w 1558"/>
                <a:gd name="T71" fmla="*/ 2 h 592"/>
                <a:gd name="T72" fmla="*/ 1392 w 1558"/>
                <a:gd name="T73" fmla="*/ 4 h 592"/>
                <a:gd name="T74" fmla="*/ 1396 w 1558"/>
                <a:gd name="T75" fmla="*/ 16 h 592"/>
                <a:gd name="T76" fmla="*/ 1426 w 1558"/>
                <a:gd name="T77" fmla="*/ 22 h 592"/>
                <a:gd name="T78" fmla="*/ 1436 w 1558"/>
                <a:gd name="T79" fmla="*/ 52 h 592"/>
                <a:gd name="T80" fmla="*/ 1464 w 1558"/>
                <a:gd name="T81" fmla="*/ 58 h 592"/>
                <a:gd name="T82" fmla="*/ 1482 w 1558"/>
                <a:gd name="T83" fmla="*/ 64 h 592"/>
                <a:gd name="T84" fmla="*/ 1502 w 1558"/>
                <a:gd name="T85" fmla="*/ 92 h 592"/>
                <a:gd name="T86" fmla="*/ 1530 w 1558"/>
                <a:gd name="T87" fmla="*/ 106 h 592"/>
                <a:gd name="T88" fmla="*/ 1544 w 1558"/>
                <a:gd name="T89" fmla="*/ 158 h 592"/>
                <a:gd name="T90" fmla="*/ 1558 w 1558"/>
                <a:gd name="T91" fmla="*/ 139 h 5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58"/>
                <a:gd name="T139" fmla="*/ 0 h 592"/>
                <a:gd name="T140" fmla="*/ 1558 w 1558"/>
                <a:gd name="T141" fmla="*/ 592 h 5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58" h="592">
                  <a:moveTo>
                    <a:pt x="28" y="592"/>
                  </a:moveTo>
                  <a:cubicBezTo>
                    <a:pt x="30" y="582"/>
                    <a:pt x="34" y="572"/>
                    <a:pt x="22" y="568"/>
                  </a:cubicBezTo>
                  <a:cubicBezTo>
                    <a:pt x="14" y="556"/>
                    <a:pt x="20" y="567"/>
                    <a:pt x="16" y="542"/>
                  </a:cubicBezTo>
                  <a:cubicBezTo>
                    <a:pt x="15" y="533"/>
                    <a:pt x="7" y="527"/>
                    <a:pt x="4" y="518"/>
                  </a:cubicBezTo>
                  <a:cubicBezTo>
                    <a:pt x="0" y="476"/>
                    <a:pt x="0" y="488"/>
                    <a:pt x="56" y="486"/>
                  </a:cubicBezTo>
                  <a:cubicBezTo>
                    <a:pt x="73" y="480"/>
                    <a:pt x="64" y="483"/>
                    <a:pt x="84" y="480"/>
                  </a:cubicBezTo>
                  <a:cubicBezTo>
                    <a:pt x="130" y="465"/>
                    <a:pt x="175" y="446"/>
                    <a:pt x="224" y="442"/>
                  </a:cubicBezTo>
                  <a:cubicBezTo>
                    <a:pt x="230" y="438"/>
                    <a:pt x="231" y="429"/>
                    <a:pt x="238" y="428"/>
                  </a:cubicBezTo>
                  <a:cubicBezTo>
                    <a:pt x="249" y="426"/>
                    <a:pt x="270" y="424"/>
                    <a:pt x="270" y="424"/>
                  </a:cubicBezTo>
                  <a:cubicBezTo>
                    <a:pt x="280" y="394"/>
                    <a:pt x="293" y="404"/>
                    <a:pt x="330" y="402"/>
                  </a:cubicBezTo>
                  <a:cubicBezTo>
                    <a:pt x="340" y="395"/>
                    <a:pt x="345" y="396"/>
                    <a:pt x="358" y="394"/>
                  </a:cubicBezTo>
                  <a:cubicBezTo>
                    <a:pt x="365" y="384"/>
                    <a:pt x="393" y="382"/>
                    <a:pt x="406" y="380"/>
                  </a:cubicBezTo>
                  <a:cubicBezTo>
                    <a:pt x="414" y="339"/>
                    <a:pt x="482" y="365"/>
                    <a:pt x="512" y="364"/>
                  </a:cubicBezTo>
                  <a:cubicBezTo>
                    <a:pt x="496" y="353"/>
                    <a:pt x="522" y="357"/>
                    <a:pt x="526" y="358"/>
                  </a:cubicBezTo>
                  <a:cubicBezTo>
                    <a:pt x="543" y="352"/>
                    <a:pt x="556" y="346"/>
                    <a:pt x="574" y="344"/>
                  </a:cubicBezTo>
                  <a:cubicBezTo>
                    <a:pt x="584" y="337"/>
                    <a:pt x="592" y="338"/>
                    <a:pt x="604" y="336"/>
                  </a:cubicBezTo>
                  <a:cubicBezTo>
                    <a:pt x="612" y="333"/>
                    <a:pt x="620" y="332"/>
                    <a:pt x="628" y="330"/>
                  </a:cubicBezTo>
                  <a:cubicBezTo>
                    <a:pt x="634" y="326"/>
                    <a:pt x="640" y="322"/>
                    <a:pt x="646" y="318"/>
                  </a:cubicBezTo>
                  <a:cubicBezTo>
                    <a:pt x="650" y="315"/>
                    <a:pt x="658" y="310"/>
                    <a:pt x="658" y="310"/>
                  </a:cubicBezTo>
                  <a:cubicBezTo>
                    <a:pt x="666" y="298"/>
                    <a:pt x="675" y="294"/>
                    <a:pt x="688" y="290"/>
                  </a:cubicBezTo>
                  <a:cubicBezTo>
                    <a:pt x="694" y="288"/>
                    <a:pt x="706" y="284"/>
                    <a:pt x="706" y="284"/>
                  </a:cubicBezTo>
                  <a:cubicBezTo>
                    <a:pt x="716" y="269"/>
                    <a:pt x="735" y="242"/>
                    <a:pt x="750" y="232"/>
                  </a:cubicBezTo>
                  <a:cubicBezTo>
                    <a:pt x="753" y="227"/>
                    <a:pt x="781" y="203"/>
                    <a:pt x="788" y="198"/>
                  </a:cubicBezTo>
                  <a:cubicBezTo>
                    <a:pt x="791" y="188"/>
                    <a:pt x="799" y="182"/>
                    <a:pt x="808" y="176"/>
                  </a:cubicBezTo>
                  <a:cubicBezTo>
                    <a:pt x="816" y="151"/>
                    <a:pt x="857" y="150"/>
                    <a:pt x="878" y="148"/>
                  </a:cubicBezTo>
                  <a:cubicBezTo>
                    <a:pt x="892" y="145"/>
                    <a:pt x="901" y="133"/>
                    <a:pt x="904" y="132"/>
                  </a:cubicBezTo>
                  <a:cubicBezTo>
                    <a:pt x="917" y="130"/>
                    <a:pt x="931" y="131"/>
                    <a:pt x="944" y="130"/>
                  </a:cubicBezTo>
                  <a:cubicBezTo>
                    <a:pt x="949" y="129"/>
                    <a:pt x="954" y="128"/>
                    <a:pt x="958" y="124"/>
                  </a:cubicBezTo>
                  <a:cubicBezTo>
                    <a:pt x="963" y="119"/>
                    <a:pt x="963" y="108"/>
                    <a:pt x="970" y="106"/>
                  </a:cubicBezTo>
                  <a:cubicBezTo>
                    <a:pt x="983" y="102"/>
                    <a:pt x="993" y="90"/>
                    <a:pt x="1006" y="86"/>
                  </a:cubicBezTo>
                  <a:cubicBezTo>
                    <a:pt x="1014" y="83"/>
                    <a:pt x="1022" y="83"/>
                    <a:pt x="1030" y="80"/>
                  </a:cubicBezTo>
                  <a:cubicBezTo>
                    <a:pt x="1039" y="53"/>
                    <a:pt x="1117" y="62"/>
                    <a:pt x="1122" y="62"/>
                  </a:cubicBezTo>
                  <a:cubicBezTo>
                    <a:pt x="1162" y="35"/>
                    <a:pt x="1168" y="44"/>
                    <a:pt x="1236" y="42"/>
                  </a:cubicBezTo>
                  <a:cubicBezTo>
                    <a:pt x="1243" y="15"/>
                    <a:pt x="1282" y="25"/>
                    <a:pt x="1302" y="24"/>
                  </a:cubicBezTo>
                  <a:cubicBezTo>
                    <a:pt x="1311" y="21"/>
                    <a:pt x="1318" y="16"/>
                    <a:pt x="1328" y="14"/>
                  </a:cubicBezTo>
                  <a:cubicBezTo>
                    <a:pt x="1333" y="7"/>
                    <a:pt x="1336" y="5"/>
                    <a:pt x="1344" y="2"/>
                  </a:cubicBezTo>
                  <a:cubicBezTo>
                    <a:pt x="1360" y="3"/>
                    <a:pt x="1377" y="0"/>
                    <a:pt x="1392" y="4"/>
                  </a:cubicBezTo>
                  <a:cubicBezTo>
                    <a:pt x="1396" y="5"/>
                    <a:pt x="1395" y="12"/>
                    <a:pt x="1396" y="16"/>
                  </a:cubicBezTo>
                  <a:cubicBezTo>
                    <a:pt x="1399" y="26"/>
                    <a:pt x="1416" y="21"/>
                    <a:pt x="1426" y="22"/>
                  </a:cubicBezTo>
                  <a:cubicBezTo>
                    <a:pt x="1431" y="29"/>
                    <a:pt x="1430" y="48"/>
                    <a:pt x="1436" y="52"/>
                  </a:cubicBezTo>
                  <a:cubicBezTo>
                    <a:pt x="1441" y="56"/>
                    <a:pt x="1460" y="57"/>
                    <a:pt x="1464" y="58"/>
                  </a:cubicBezTo>
                  <a:cubicBezTo>
                    <a:pt x="1470" y="60"/>
                    <a:pt x="1482" y="64"/>
                    <a:pt x="1482" y="64"/>
                  </a:cubicBezTo>
                  <a:cubicBezTo>
                    <a:pt x="1488" y="74"/>
                    <a:pt x="1492" y="86"/>
                    <a:pt x="1502" y="92"/>
                  </a:cubicBezTo>
                  <a:cubicBezTo>
                    <a:pt x="1510" y="103"/>
                    <a:pt x="1518" y="102"/>
                    <a:pt x="1530" y="106"/>
                  </a:cubicBezTo>
                  <a:cubicBezTo>
                    <a:pt x="1549" y="125"/>
                    <a:pt x="1544" y="124"/>
                    <a:pt x="1544" y="158"/>
                  </a:cubicBezTo>
                  <a:lnTo>
                    <a:pt x="1558" y="13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0491" name="Text Box 41"/>
          <p:cNvSpPr txBox="1">
            <a:spLocks noChangeArrowheads="1"/>
          </p:cNvSpPr>
          <p:nvPr/>
        </p:nvSpPr>
        <p:spPr bwMode="auto">
          <a:xfrm>
            <a:off x="611188" y="3860800"/>
            <a:ext cx="230505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pl-PL" sz="800" b="1">
                <a:latin typeface="Arial" charset="0"/>
              </a:rPr>
              <a:t>Wrocław – </a:t>
            </a:r>
            <a:r>
              <a:rPr lang="pl-PL" sz="800">
                <a:latin typeface="Arial" charset="0"/>
              </a:rPr>
              <a:t>bilety jednorazowe, bilety czasowe</a:t>
            </a:r>
          </a:p>
        </p:txBody>
      </p:sp>
      <p:sp>
        <p:nvSpPr>
          <p:cNvPr id="20492" name="Text Box 41"/>
          <p:cNvSpPr txBox="1">
            <a:spLocks noChangeArrowheads="1"/>
          </p:cNvSpPr>
          <p:nvPr/>
        </p:nvSpPr>
        <p:spPr bwMode="auto">
          <a:xfrm>
            <a:off x="395288" y="2349500"/>
            <a:ext cx="3311525" cy="509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algn="l">
              <a:spcBef>
                <a:spcPct val="20000"/>
              </a:spcBef>
            </a:pPr>
            <a:r>
              <a:rPr lang="pl-PL" sz="800" b="1">
                <a:latin typeface="Arial" charset="0"/>
              </a:rPr>
              <a:t>Bydgoszcz – </a:t>
            </a:r>
            <a:r>
              <a:rPr lang="pl-PL" sz="800">
                <a:latin typeface="Arial" charset="0"/>
              </a:rPr>
              <a:t>podpisana umowa dot. biletów jednorazowych</a:t>
            </a:r>
          </a:p>
          <a:p>
            <a:pPr indent="-342900" algn="l">
              <a:spcBef>
                <a:spcPct val="20000"/>
              </a:spcBef>
            </a:pPr>
            <a:r>
              <a:rPr lang="pl-PL" sz="800">
                <a:latin typeface="Arial" charset="0"/>
              </a:rPr>
              <a:t>i biletów czasowych</a:t>
            </a:r>
          </a:p>
          <a:p>
            <a:pPr indent="-342900" algn="l">
              <a:spcBef>
                <a:spcPct val="20000"/>
              </a:spcBef>
            </a:pPr>
            <a:r>
              <a:rPr lang="pl-PL" sz="800">
                <a:latin typeface="Arial" charset="0"/>
              </a:rPr>
              <a:t>Planowany termin uruchomienia systemu – 1.06.2011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781300"/>
            <a:ext cx="2873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773238"/>
            <a:ext cx="2873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429000"/>
            <a:ext cx="2889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640138"/>
            <a:ext cx="2889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127250"/>
            <a:ext cx="28733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3857625"/>
            <a:ext cx="2889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9" name="Text Box 40"/>
          <p:cNvSpPr txBox="1">
            <a:spLocks noChangeArrowheads="1"/>
          </p:cNvSpPr>
          <p:nvPr/>
        </p:nvSpPr>
        <p:spPr bwMode="auto">
          <a:xfrm>
            <a:off x="5435600" y="3284538"/>
            <a:ext cx="27368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pl-PL" sz="800" b="1">
                <a:latin typeface="Arial" charset="0"/>
              </a:rPr>
              <a:t>Puławy – podpisana umowa dot. biletów jednorazowych</a:t>
            </a:r>
          </a:p>
          <a:p>
            <a:pPr marL="342900" indent="-342900" algn="l">
              <a:spcBef>
                <a:spcPct val="20000"/>
              </a:spcBef>
            </a:pPr>
            <a:r>
              <a:rPr lang="pl-PL" sz="800" b="1">
                <a:latin typeface="Arial" charset="0"/>
              </a:rPr>
              <a:t>Planowany termin uruchomienia systemu – koniec czerwca br.</a:t>
            </a:r>
            <a:endParaRPr lang="pl-PL" sz="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1"/>
          <p:cNvSpPr>
            <a:spLocks noChangeArrowheads="1"/>
          </p:cNvSpPr>
          <p:nvPr/>
        </p:nvSpPr>
        <p:spPr bwMode="auto">
          <a:xfrm>
            <a:off x="250825" y="255588"/>
            <a:ext cx="893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075" name="Tytuł 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 </a:t>
            </a:r>
          </a:p>
        </p:txBody>
      </p:sp>
      <p:sp>
        <p:nvSpPr>
          <p:cNvPr id="3077" name="Symbol zastępczy zawartości 5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1800" b="1" dirty="0" smtClean="0">
              <a:latin typeface="Calibri" pitchFamily="34" charset="0"/>
            </a:endParaRPr>
          </a:p>
          <a:p>
            <a:r>
              <a:rPr lang="pl-PL" sz="2400" i="1" dirty="0" smtClean="0">
                <a:latin typeface="Calibri" pitchFamily="34" charset="0"/>
              </a:rPr>
              <a:t>Kilka słów o Mennicy Polskiej</a:t>
            </a:r>
          </a:p>
          <a:p>
            <a:r>
              <a:rPr lang="pl-PL" sz="2400" i="1" dirty="0" smtClean="0">
                <a:latin typeface="Calibri" pitchFamily="34" charset="0"/>
              </a:rPr>
              <a:t>Etapy rozwoju systemów karty miejskiej</a:t>
            </a:r>
          </a:p>
          <a:p>
            <a:r>
              <a:rPr lang="pl-PL" sz="2400" i="1" dirty="0" smtClean="0">
                <a:latin typeface="Calibri" pitchFamily="34" charset="0"/>
              </a:rPr>
              <a:t>Etapy rozwoju sieci sprzedaży usług miejskich kodowanych na karcie</a:t>
            </a:r>
          </a:p>
          <a:p>
            <a:pPr lvl="1"/>
            <a:r>
              <a:rPr lang="pl-PL" sz="2000" i="1" dirty="0" smtClean="0">
                <a:latin typeface="Calibri" pitchFamily="34" charset="0"/>
              </a:rPr>
              <a:t>Sprzedaż usług miejskich przy wykorzystaniu terminali sprzedaży</a:t>
            </a:r>
          </a:p>
          <a:p>
            <a:pPr lvl="1"/>
            <a:r>
              <a:rPr lang="pl-PL" sz="2000" i="1" dirty="0" smtClean="0">
                <a:latin typeface="Calibri" pitchFamily="34" charset="0"/>
              </a:rPr>
              <a:t>Automaty biletowe – z gotówką czy bez?</a:t>
            </a:r>
          </a:p>
          <a:p>
            <a:pPr lvl="1"/>
            <a:r>
              <a:rPr lang="pl-PL" sz="2000" i="1" dirty="0" smtClean="0">
                <a:latin typeface="Calibri" pitchFamily="34" charset="0"/>
              </a:rPr>
              <a:t>Sprzedaż usług miejskich przez </a:t>
            </a:r>
            <a:r>
              <a:rPr lang="pl-PL" sz="2000" i="1" dirty="0" err="1" smtClean="0">
                <a:latin typeface="Calibri" pitchFamily="34" charset="0"/>
              </a:rPr>
              <a:t>internet</a:t>
            </a:r>
            <a:endParaRPr lang="pl-PL" sz="2000" i="1" dirty="0" smtClean="0">
              <a:latin typeface="Calibri" pitchFamily="34" charset="0"/>
            </a:endParaRPr>
          </a:p>
          <a:p>
            <a:pPr lvl="1"/>
            <a:r>
              <a:rPr lang="pl-PL" sz="2000" i="1" dirty="0" smtClean="0">
                <a:latin typeface="Calibri" pitchFamily="34" charset="0"/>
              </a:rPr>
              <a:t>Sprzedaż usług miejskich za pomocą telefonów komórkowych</a:t>
            </a:r>
          </a:p>
          <a:p>
            <a:r>
              <a:rPr lang="pl-PL" sz="2400" i="1" dirty="0" smtClean="0">
                <a:latin typeface="Calibri" pitchFamily="34" charset="0"/>
              </a:rPr>
              <a:t>Karta miejska i karta bankowa w jednym nośniku</a:t>
            </a:r>
          </a:p>
          <a:p>
            <a:r>
              <a:rPr lang="pl-PL" sz="2400" i="1" dirty="0" smtClean="0">
                <a:latin typeface="Calibri" pitchFamily="34" charset="0"/>
              </a:rPr>
              <a:t>System operatorski sprzedaży usług miejskich</a:t>
            </a:r>
          </a:p>
          <a:p>
            <a:pPr>
              <a:buFontTx/>
              <a:buNone/>
            </a:pPr>
            <a:endParaRPr lang="pl-PL" sz="1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1"/>
          <p:cNvSpPr>
            <a:spLocks noChangeArrowheads="1"/>
          </p:cNvSpPr>
          <p:nvPr/>
        </p:nvSpPr>
        <p:spPr bwMode="auto">
          <a:xfrm>
            <a:off x="250825" y="255588"/>
            <a:ext cx="6003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Sprzedaż usług za pomocą telefonów komórkowych – korzyści </a:t>
            </a:r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>
          <a:xfrm>
            <a:off x="468313" y="1268413"/>
            <a:ext cx="8229600" cy="485775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2400" kern="0" dirty="0"/>
              <a:t>Korzyści dla użytkowników: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pl-PL" sz="1800" kern="0" dirty="0"/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/>
              <a:t>Łatwa rejestracja w systemie, bardzo krótki czas instalacji aplikacji w telefonie komórkowym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/>
              <a:t>Łatwe regulowanie opłat za przejazdy komunikacją miejską, parkingi  (m.in. w strefach płatnego parkowania) i wiele innych…</a:t>
            </a: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/>
              <a:t>Eliminuje konieczność posiadania gotówki, poszukiwania kiosku…</a:t>
            </a: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/>
              <a:t>Bilety dostępne przez 24h na dobę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/>
              <a:t>Jedna aplikacja, jedno konto, wiele możliwości</a:t>
            </a:r>
          </a:p>
          <a:p>
            <a:pPr marL="800100" lvl="1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1800" kern="0" dirty="0"/>
              <a:t>Użytkownik po zainstalowaniu aplikacji i doładowaniu konta może regulować należności w dowolnym mieście, gdzie wdrożono system</a:t>
            </a:r>
          </a:p>
          <a:p>
            <a:pPr marL="800100" lvl="1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1800" kern="0" dirty="0"/>
              <a:t>Użytkownik może regulować należności za różne usługi zarejestrowane w systemie</a:t>
            </a:r>
          </a:p>
          <a:p>
            <a:pPr marL="800100" lvl="1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1800" kern="0" dirty="0"/>
              <a:t>Użytkownik może ze swojego konta zasilać inne konta 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pl-PL" sz="1800" i="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1"/>
          <p:cNvSpPr>
            <a:spLocks noChangeArrowheads="1"/>
          </p:cNvSpPr>
          <p:nvPr/>
        </p:nvSpPr>
        <p:spPr bwMode="auto">
          <a:xfrm>
            <a:off x="250825" y="255588"/>
            <a:ext cx="4827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 dirty="0" smtClean="0">
                <a:solidFill>
                  <a:schemeClr val="bg1"/>
                </a:solidFill>
              </a:rPr>
              <a:t>Karta miejska i karta bankowa w jednym nośniku  </a:t>
            </a:r>
            <a:endParaRPr lang="pl-PL" sz="1800" i="0" dirty="0">
              <a:solidFill>
                <a:schemeClr val="bg1"/>
              </a:solidFill>
            </a:endParaRPr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>
          <a:xfrm>
            <a:off x="468313" y="1268413"/>
            <a:ext cx="8229600" cy="485775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2400" kern="0" dirty="0" smtClean="0"/>
              <a:t>Czym jest miejska karta płatnicza?</a:t>
            </a:r>
            <a:endParaRPr lang="pl-PL" sz="2400" kern="0" dirty="0"/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pl-PL" sz="1000" kern="0" dirty="0"/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 smtClean="0"/>
              <a:t>Jedna karta obejmująca funkcjonalność zarówno karty miejskiej jak i karty płatniczej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 smtClean="0"/>
              <a:t>Szersza sieć – łatwiejsza dostępność do usług miejskich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pl-PL" sz="1000" kern="0" dirty="0" smtClean="0"/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2400" kern="0" dirty="0" smtClean="0"/>
              <a:t>Doświadczenia Mennicy: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pl-PL" sz="1000" kern="0" dirty="0" smtClean="0"/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 smtClean="0"/>
              <a:t>Wspólne wdrożenia systemów karty miejsko płatniczej zrealizowane przy współpracy z </a:t>
            </a:r>
            <a:r>
              <a:rPr lang="pl-PL" sz="2000" kern="0" dirty="0" err="1" smtClean="0"/>
              <a:t>namkami</a:t>
            </a:r>
            <a:r>
              <a:rPr lang="pl-PL" sz="2000" kern="0" dirty="0" smtClean="0"/>
              <a:t>:</a:t>
            </a: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 smtClean="0"/>
              <a:t>BZ WBK</a:t>
            </a: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 smtClean="0"/>
              <a:t>City Handlowy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pl-PL" sz="1800" i="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1"/>
          <p:cNvSpPr>
            <a:spLocks noChangeArrowheads="1"/>
          </p:cNvSpPr>
          <p:nvPr/>
        </p:nvSpPr>
        <p:spPr bwMode="auto">
          <a:xfrm>
            <a:off x="250825" y="255588"/>
            <a:ext cx="47221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 dirty="0" smtClean="0">
                <a:solidFill>
                  <a:schemeClr val="bg1"/>
                </a:solidFill>
              </a:rPr>
              <a:t>Karta miejska i karta bankowa w jednym nośniku</a:t>
            </a:r>
            <a:endParaRPr lang="pl-PL" sz="1800" i="0" dirty="0">
              <a:solidFill>
                <a:schemeClr val="bg1"/>
              </a:solidFill>
            </a:endParaRPr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>
          <a:xfrm>
            <a:off x="468313" y="1268413"/>
            <a:ext cx="8229600" cy="4857750"/>
          </a:xfrm>
          <a:prstGeom prst="rect">
            <a:avLst/>
          </a:prstGeom>
        </p:spPr>
        <p:txBody>
          <a:bodyPr/>
          <a:lstStyle/>
          <a:p>
            <a:pPr marL="800100" lvl="1" indent="-342900" algn="l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l-PL" sz="1800" kern="0" dirty="0" smtClean="0"/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pl-PL" sz="1800" i="0" kern="0" dirty="0" smtClean="0"/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pl-PL" sz="1800" i="0" kern="0" dirty="0" smtClean="0"/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pl-PL" sz="1800" i="0" kern="0" dirty="0" smtClean="0"/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pl-PL" sz="1800" i="0" kern="0" dirty="0" smtClean="0"/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pl-PL" sz="1800" i="0" kern="0" dirty="0" smtClean="0"/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pl-PL" sz="1800" i="0" kern="0" dirty="0" smtClean="0"/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pl-PL" sz="1800" i="0" kern="0" dirty="0" smtClean="0"/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pl-PL" sz="1800" i="0" kern="0" dirty="0" smtClean="0"/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pl-PL" sz="1800" i="0" kern="0" dirty="0" smtClean="0"/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pl-PL" sz="1800" i="0" kern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749" y="3800118"/>
            <a:ext cx="2242180" cy="142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6096" y="3789040"/>
            <a:ext cx="233232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428695"/>
            <a:ext cx="2387050" cy="151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Łącznik prosty ze strzałką 7"/>
          <p:cNvCxnSpPr>
            <a:stCxn id="6" idx="2"/>
            <a:endCxn id="2050" idx="0"/>
          </p:cNvCxnSpPr>
          <p:nvPr/>
        </p:nvCxnSpPr>
        <p:spPr>
          <a:xfrm rot="5400000">
            <a:off x="3208242" y="2538978"/>
            <a:ext cx="855737" cy="1666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>
            <a:stCxn id="6" idx="2"/>
            <a:endCxn id="2051" idx="0"/>
          </p:cNvCxnSpPr>
          <p:nvPr/>
        </p:nvCxnSpPr>
        <p:spPr>
          <a:xfrm rot="16200000" flipH="1">
            <a:off x="4958491" y="2455271"/>
            <a:ext cx="844659" cy="1822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1"/>
          <p:cNvSpPr>
            <a:spLocks noChangeArrowheads="1"/>
          </p:cNvSpPr>
          <p:nvPr/>
        </p:nvSpPr>
        <p:spPr bwMode="auto">
          <a:xfrm>
            <a:off x="250825" y="255588"/>
            <a:ext cx="562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 dirty="0" smtClean="0">
                <a:solidFill>
                  <a:schemeClr val="bg1"/>
                </a:solidFill>
              </a:rPr>
              <a:t>Karta miejska i karta bankowa w jednym nośniku - korzyści </a:t>
            </a:r>
            <a:endParaRPr lang="pl-PL" sz="1800" i="0" dirty="0">
              <a:solidFill>
                <a:schemeClr val="bg1"/>
              </a:solidFill>
            </a:endParaRPr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>
          <a:xfrm>
            <a:off x="468313" y="1268413"/>
            <a:ext cx="8229600" cy="485775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2400" kern="0" dirty="0"/>
              <a:t>Korzyści dla </a:t>
            </a:r>
            <a:r>
              <a:rPr lang="pl-PL" sz="2400" kern="0" dirty="0" smtClean="0"/>
              <a:t>miasta:</a:t>
            </a:r>
            <a:endParaRPr lang="pl-PL" sz="2400" kern="0" dirty="0"/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pl-PL" sz="1000" kern="0" dirty="0"/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 smtClean="0"/>
              <a:t>Oszczędność środków – koszty wydania karty i ew. odnowień karty ponosi bank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 smtClean="0"/>
              <a:t>Brak wyłączności dla jednego banku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 smtClean="0"/>
              <a:t>Działania marketingowe na rzecz miasta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 smtClean="0"/>
              <a:t>Dodatkowe źródło informacji o zaletach karty miejskiej</a:t>
            </a:r>
            <a:endParaRPr lang="pl-PL" sz="2000" kern="0" dirty="0"/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pl-PL" sz="1000" kern="0" dirty="0" smtClean="0"/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2400" kern="0" dirty="0" smtClean="0"/>
              <a:t>Korzyści dla mieszkańców: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pl-PL" sz="1000" kern="0" dirty="0" smtClean="0"/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 smtClean="0"/>
              <a:t>Dodatkowe punkty wydawania kart w oddziałach banków – szersza sieć dostępu dla mieszkańców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 smtClean="0"/>
              <a:t>Promocje, rabaty organizowane przez bank dla użytkowników karty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 smtClean="0"/>
              <a:t>Dodatkowe źródło informacji o zaletach karty miejskiej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 smtClean="0"/>
              <a:t>Jedna karta – wiele możliwości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pl-PL" sz="1800" i="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1"/>
          <p:cNvSpPr>
            <a:spLocks noChangeArrowheads="1"/>
          </p:cNvSpPr>
          <p:nvPr/>
        </p:nvSpPr>
        <p:spPr bwMode="auto">
          <a:xfrm>
            <a:off x="250825" y="255588"/>
            <a:ext cx="4418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System operatorski sprzedaży usług miejskich</a:t>
            </a:r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>
          <a:xfrm>
            <a:off x="468313" y="1268413"/>
            <a:ext cx="8229600" cy="485775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2400" kern="0" dirty="0"/>
              <a:t>System operatorski - idea rozwiązania: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pl-PL" sz="2000" kern="0" dirty="0"/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/>
              <a:t>Sprzedaż usług miejskich kodowanych na kartach zbliżeniowych nie jest realizowana ani przez przewoźnika, ani przez organizatora transportu ale przez niezależnego operatora biletowego (operatorów), 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/>
              <a:t>Budowa sieci sprzedaży, jej wyposażenie (terminale, automaty biletowe, system WWW, system sprzedaży telefonicznej) a także przygotowanie  oraz wdrożenie systemu rozliczeniowego, systemu transmisji danych itp. leżą po stronie operatora biletowego (operatorów),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2000" kern="0" dirty="0"/>
              <a:t>	Zadania te są realizowane na własny koszt operatora (operatorów),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/>
              <a:t>Wynagrodzeniem operatora z tytułu sprzedaży usług miejskich i kodowania ich na kartach mieszkańców jest uzgodniony upust od ceny nominalnej za usługę.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1"/>
          <p:cNvSpPr>
            <a:spLocks noChangeArrowheads="1"/>
          </p:cNvSpPr>
          <p:nvPr/>
        </p:nvSpPr>
        <p:spPr bwMode="auto">
          <a:xfrm>
            <a:off x="250825" y="255588"/>
            <a:ext cx="4418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System operatorski sprzedaży usług miejskich</a:t>
            </a:r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>
          <a:xfrm>
            <a:off x="468313" y="1268413"/>
            <a:ext cx="8229600" cy="4857750"/>
          </a:xfrm>
          <a:prstGeom prst="rect">
            <a:avLst/>
          </a:prstGeom>
        </p:spPr>
        <p:txBody>
          <a:bodyPr lIns="90000"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2400" kern="0" dirty="0"/>
              <a:t>Doświadczenia Mennicy – sieć STREFA</a:t>
            </a:r>
            <a:r>
              <a:rPr lang="pl-PL" sz="2000" kern="0" baseline="30000" dirty="0"/>
              <a:t>TM</a:t>
            </a:r>
            <a:endParaRPr lang="pl-PL" sz="2400" kern="0" dirty="0"/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pl-PL" sz="1400" kern="0" dirty="0"/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/>
              <a:t>Sieć STREFA obejmuje:</a:t>
            </a: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/>
              <a:t>Ok. 5000 terminali sprzedaży zlokalizowanych w kilkuset miejscowościach,</a:t>
            </a: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/>
              <a:t>Ponad 300 automatów stacjonarnych w kilku miastach,</a:t>
            </a: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/>
              <a:t>Ponad 900 automatów mobilnych w kilku miastach,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2000" kern="0" dirty="0"/>
              <a:t>W sieci STREFA realizujemy:</a:t>
            </a: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/>
              <a:t>Sprzedaż doładowań </a:t>
            </a:r>
            <a:r>
              <a:rPr lang="pl-PL" sz="1800" kern="0" dirty="0" err="1"/>
              <a:t>pre-paid</a:t>
            </a:r>
            <a:r>
              <a:rPr lang="pl-PL" sz="1800" kern="0" dirty="0"/>
              <a:t> GSM,</a:t>
            </a: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/>
              <a:t>Sprzedaż przedpłat parkingowych zapisywanych na kartach miejskich,</a:t>
            </a: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/>
              <a:t>Sprzedaż biletów komunikacji miejskiej w 8 </a:t>
            </a:r>
            <a:r>
              <a:rPr lang="pl-PL" sz="1800" kern="0" dirty="0" smtClean="0"/>
              <a:t>miastach</a:t>
            </a: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 smtClean="0"/>
              <a:t>Sprzedaż biletów do </a:t>
            </a:r>
            <a:r>
              <a:rPr lang="pl-PL" sz="1800" kern="0" dirty="0" smtClean="0"/>
              <a:t>zoo </a:t>
            </a:r>
            <a:r>
              <a:rPr lang="pl-PL" sz="1800" kern="0" dirty="0" smtClean="0"/>
              <a:t>we Wrocławiu</a:t>
            </a:r>
          </a:p>
          <a:p>
            <a:pPr marL="800100" lvl="1" indent="-342900" algn="l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pl-PL" sz="1800" kern="0" dirty="0" smtClean="0"/>
              <a:t>Sprzedaż biletów do </a:t>
            </a:r>
            <a:r>
              <a:rPr lang="pl-PL" sz="1800" kern="0" dirty="0" err="1" smtClean="0"/>
              <a:t>aquaparku</a:t>
            </a:r>
            <a:r>
              <a:rPr lang="pl-PL" sz="1800" kern="0" dirty="0" smtClean="0"/>
              <a:t> we Wrocławiu</a:t>
            </a:r>
            <a:endParaRPr lang="pl-PL" sz="1800" kern="0" dirty="0"/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pl-PL" sz="1050" dirty="0" smtClean="0"/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2000" dirty="0" smtClean="0"/>
              <a:t>W </a:t>
            </a:r>
            <a:r>
              <a:rPr lang="pl-PL" sz="2000" dirty="0"/>
              <a:t>XV edycji Konkursu sieć STREFA</a:t>
            </a:r>
            <a:r>
              <a:rPr lang="pl-PL" sz="2000" baseline="30000" dirty="0"/>
              <a:t>TM </a:t>
            </a:r>
            <a:r>
              <a:rPr lang="pl-PL" sz="2000" dirty="0"/>
              <a:t>uhonorowana została </a:t>
            </a:r>
            <a:r>
              <a:rPr lang="pl-PL" sz="2000" dirty="0" smtClean="0"/>
              <a:t>prestiżowym godłem </a:t>
            </a:r>
            <a:r>
              <a:rPr lang="pl-PL" sz="2000" dirty="0"/>
              <a:t>Teraz Polska w kategorii „Usługi handlowe”.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pl-PL" sz="1800" i="0" kern="0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908050"/>
            <a:ext cx="2087563" cy="148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1"/>
          <p:cNvSpPr>
            <a:spLocks noChangeArrowheads="1"/>
          </p:cNvSpPr>
          <p:nvPr/>
        </p:nvSpPr>
        <p:spPr bwMode="auto">
          <a:xfrm>
            <a:off x="250825" y="255588"/>
            <a:ext cx="4418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System operatorski sprzedaży usług miejskich</a:t>
            </a:r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>
          <a:xfrm>
            <a:off x="468313" y="1268413"/>
            <a:ext cx="8229600" cy="485775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2400" kern="0" dirty="0"/>
              <a:t>Korzyści wynikające z systemu operatorskiego: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pl-PL" sz="1800" kern="0" dirty="0"/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pl-PL" sz="2000" dirty="0"/>
              <a:t>Brak konieczności </a:t>
            </a:r>
            <a:r>
              <a:rPr lang="pl-PL" sz="2000" dirty="0" smtClean="0"/>
              <a:t>ponoszenia </a:t>
            </a:r>
            <a:r>
              <a:rPr lang="pl-PL" sz="2000" dirty="0"/>
              <a:t>znaczących, inicjalnych inwestycji na: </a:t>
            </a:r>
          </a:p>
          <a:p>
            <a:pPr marL="800100" lvl="1" indent="-342900" algn="l">
              <a:buFont typeface="Arial" pitchFamily="34" charset="0"/>
              <a:buChar char="•"/>
              <a:defRPr/>
            </a:pPr>
            <a:r>
              <a:rPr lang="pl-PL" sz="1800" dirty="0"/>
              <a:t>Zakup sprzętu do budowy (rozbudowy) sieci sprzedaży</a:t>
            </a:r>
          </a:p>
          <a:p>
            <a:pPr marL="800100" lvl="1" indent="-342900" algn="l">
              <a:buFont typeface="Arial" pitchFamily="34" charset="0"/>
              <a:buChar char="•"/>
              <a:defRPr/>
            </a:pPr>
            <a:r>
              <a:rPr lang="pl-PL" sz="1800" dirty="0"/>
              <a:t>Budowę systemu transmisji danych</a:t>
            </a:r>
          </a:p>
          <a:p>
            <a:pPr marL="800100" lvl="1" indent="-342900" algn="l">
              <a:buFont typeface="Arial" pitchFamily="34" charset="0"/>
              <a:buChar char="•"/>
              <a:defRPr/>
            </a:pPr>
            <a:r>
              <a:rPr lang="pl-PL" sz="1800" dirty="0"/>
              <a:t>Wdrożenie systemu rozliczeniowego 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pl-PL" sz="2000" dirty="0"/>
              <a:t>Wspólny </a:t>
            </a:r>
            <a:r>
              <a:rPr lang="pl-PL" sz="2000" dirty="0" smtClean="0"/>
              <a:t>cel</a:t>
            </a:r>
            <a:r>
              <a:rPr lang="en-US" sz="2000" dirty="0" smtClean="0"/>
              <a:t> </a:t>
            </a:r>
            <a:r>
              <a:rPr lang="pl-PL" sz="2000" dirty="0"/>
              <a:t>z operatorem </a:t>
            </a:r>
            <a:endParaRPr lang="pl-PL" sz="2000" dirty="0" smtClean="0"/>
          </a:p>
          <a:p>
            <a:pPr marL="800100" lvl="1" indent="-342900" algn="l">
              <a:buFont typeface="Arial" pitchFamily="34" charset="0"/>
              <a:buChar char="•"/>
              <a:defRPr/>
            </a:pPr>
            <a:r>
              <a:rPr lang="pl-PL" sz="1800" dirty="0" smtClean="0"/>
              <a:t>maksymalizacja </a:t>
            </a:r>
            <a:r>
              <a:rPr lang="pl-PL" sz="1800" dirty="0"/>
              <a:t>przychodów ze sprzedaży usług miejskich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pl-PL" sz="2000" dirty="0"/>
              <a:t>Brak konieczności troszczenia się o właściwe zarządzanie infrastrukturą      – całość obowiązków po stronie operatora </a:t>
            </a:r>
          </a:p>
          <a:p>
            <a:pPr marL="742950" lvl="1" indent="-285750" algn="l">
              <a:buFont typeface="Arial" pitchFamily="34" charset="0"/>
              <a:buChar char="•"/>
              <a:defRPr/>
            </a:pPr>
            <a:r>
              <a:rPr lang="pl-PL" sz="1800" dirty="0"/>
              <a:t>Brak konieczności zatrudniania kosztownych specjalistów własnych lub ekspertów zewnętrznych w zakresie:</a:t>
            </a:r>
          </a:p>
          <a:p>
            <a:pPr marL="1143000" lvl="2" indent="-228600" algn="l">
              <a:buFont typeface="Arial" pitchFamily="34" charset="0"/>
              <a:buChar char="•"/>
              <a:defRPr/>
            </a:pPr>
            <a:r>
              <a:rPr lang="pl-PL" dirty="0"/>
              <a:t>t</a:t>
            </a:r>
            <a:r>
              <a:rPr lang="en-US" dirty="0" err="1"/>
              <a:t>echnolog</a:t>
            </a:r>
            <a:r>
              <a:rPr lang="pl-PL" dirty="0"/>
              <a:t>ii</a:t>
            </a:r>
          </a:p>
          <a:p>
            <a:pPr marL="1143000" lvl="2" indent="-228600" algn="l">
              <a:buFont typeface="Arial" pitchFamily="34" charset="0"/>
              <a:buChar char="•"/>
              <a:defRPr/>
            </a:pPr>
            <a:r>
              <a:rPr lang="pl-PL" dirty="0"/>
              <a:t>oprogramowania</a:t>
            </a:r>
          </a:p>
          <a:p>
            <a:pPr marL="742950" lvl="1" indent="-285750" algn="l">
              <a:buFont typeface="Arial" pitchFamily="34" charset="0"/>
              <a:buChar char="•"/>
              <a:defRPr/>
            </a:pPr>
            <a:r>
              <a:rPr lang="pl-PL" sz="1800" dirty="0"/>
              <a:t>Brak konieczności  zajmowania się </a:t>
            </a:r>
            <a:r>
              <a:rPr lang="pl-PL" sz="1800" dirty="0" smtClean="0"/>
              <a:t>i zarządzania </a:t>
            </a:r>
            <a:r>
              <a:rPr lang="pl-PL" sz="1800" dirty="0"/>
              <a:t>serwisem w tym troszczenia się o koszty serwisu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pl-PL" sz="2000" dirty="0"/>
              <a:t>Główne ryzyka przedsięwzięcia pozostają po stronie operatora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l-PL" sz="2000" dirty="0"/>
              <a:t>	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pl-PL" sz="1800" i="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1"/>
          <p:cNvSpPr>
            <a:spLocks noChangeArrowheads="1"/>
          </p:cNvSpPr>
          <p:nvPr/>
        </p:nvSpPr>
        <p:spPr bwMode="auto">
          <a:xfrm>
            <a:off x="250825" y="255588"/>
            <a:ext cx="4418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System operatorski sprzedaży usług miejskich</a:t>
            </a:r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>
          <a:xfrm>
            <a:off x="468313" y="1268413"/>
            <a:ext cx="8229600" cy="485775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endParaRPr lang="pl-PL" sz="2000" dirty="0"/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pl-PL" sz="1800" i="0" kern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3213" y="990600"/>
            <a:ext cx="8229600" cy="78263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l-PL" sz="3600" kern="0" dirty="0">
                <a:solidFill>
                  <a:schemeClr val="tx2"/>
                </a:solidFill>
                <a:ea typeface="+mj-ea"/>
                <a:cs typeface="+mj-cs"/>
              </a:rPr>
              <a:t>Dlaczego Mennica Polska S.A.?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41338" y="1844675"/>
            <a:ext cx="1727200" cy="50323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pl-PL" sz="1800" kern="0" dirty="0"/>
              <a:t>Nowoczesność</a:t>
            </a:r>
          </a:p>
        </p:txBody>
      </p:sp>
      <p:pic>
        <p:nvPicPr>
          <p:cNvPr id="7" name="Picture 4" descr="money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2216150"/>
            <a:ext cx="10080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AutoShape 5"/>
          <p:cNvSpPr>
            <a:spLocks noChangeArrowheads="1"/>
          </p:cNvSpPr>
          <p:nvPr/>
        </p:nvSpPr>
        <p:spPr bwMode="auto">
          <a:xfrm>
            <a:off x="2843213" y="1916113"/>
            <a:ext cx="3384550" cy="11636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300788" y="1855788"/>
            <a:ext cx="23749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pl-PL" sz="1800"/>
              <a:t>Tradycja i stabilność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372225" y="2278063"/>
            <a:ext cx="431800" cy="50323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10800000">
            <a:off x="2268538" y="2278063"/>
            <a:ext cx="431800" cy="50323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4213" y="3284538"/>
            <a:ext cx="7894637" cy="579437"/>
            <a:chOff x="431" y="2069"/>
            <a:chExt cx="4973" cy="365"/>
          </a:xfrm>
        </p:grpSpPr>
        <p:sp>
          <p:nvSpPr>
            <p:cNvPr id="25623" name="Text Box 10"/>
            <p:cNvSpPr txBox="1">
              <a:spLocks noChangeArrowheads="1"/>
            </p:cNvSpPr>
            <p:nvPr/>
          </p:nvSpPr>
          <p:spPr bwMode="auto">
            <a:xfrm>
              <a:off x="838" y="2156"/>
              <a:ext cx="45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800"/>
                <a:t>Doświadczony Integrator i Operator Systemu Karty Miejskiej</a:t>
              </a:r>
              <a:r>
                <a:rPr lang="pl-PL" sz="1800" baseline="30000"/>
                <a:t>TM</a:t>
              </a:r>
              <a:r>
                <a:rPr lang="pl-PL" sz="1800"/>
                <a:t> </a:t>
              </a:r>
            </a:p>
          </p:txBody>
        </p:sp>
        <p:sp>
          <p:nvSpPr>
            <p:cNvPr id="25624" name="Text Box 11"/>
            <p:cNvSpPr txBox="1">
              <a:spLocks noChangeArrowheads="1"/>
            </p:cNvSpPr>
            <p:nvPr/>
          </p:nvSpPr>
          <p:spPr bwMode="auto">
            <a:xfrm>
              <a:off x="431" y="2069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3200" b="1"/>
                <a:t>1.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84213" y="4076700"/>
            <a:ext cx="7896225" cy="646113"/>
            <a:chOff x="431" y="2568"/>
            <a:chExt cx="4974" cy="407"/>
          </a:xfrm>
        </p:grpSpPr>
        <p:sp>
          <p:nvSpPr>
            <p:cNvPr id="25621" name="Text Box 13"/>
            <p:cNvSpPr txBox="1">
              <a:spLocks noChangeArrowheads="1"/>
            </p:cNvSpPr>
            <p:nvPr/>
          </p:nvSpPr>
          <p:spPr bwMode="auto">
            <a:xfrm>
              <a:off x="839" y="2568"/>
              <a:ext cx="456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800"/>
                <a:t>Najwyższe standardy bezpieczeństwa – Polityka Bezpieczeństwa MP gwarantem bezpieczeństwa Systemu</a:t>
              </a:r>
            </a:p>
          </p:txBody>
        </p:sp>
        <p:sp>
          <p:nvSpPr>
            <p:cNvPr id="25622" name="Text Box 14"/>
            <p:cNvSpPr txBox="1">
              <a:spLocks noChangeArrowheads="1"/>
            </p:cNvSpPr>
            <p:nvPr/>
          </p:nvSpPr>
          <p:spPr bwMode="auto">
            <a:xfrm>
              <a:off x="431" y="2568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3200" b="1"/>
                <a:t>2.</a:t>
              </a: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4797425"/>
            <a:ext cx="7943850" cy="646113"/>
            <a:chOff x="431" y="3022"/>
            <a:chExt cx="5004" cy="407"/>
          </a:xfrm>
        </p:grpSpPr>
        <p:sp>
          <p:nvSpPr>
            <p:cNvPr id="25619" name="Text Box 16"/>
            <p:cNvSpPr txBox="1">
              <a:spLocks noChangeArrowheads="1"/>
            </p:cNvSpPr>
            <p:nvPr/>
          </p:nvSpPr>
          <p:spPr bwMode="auto">
            <a:xfrm>
              <a:off x="839" y="3022"/>
              <a:ext cx="459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800"/>
                <a:t>Spółka giełdowa z udziałowcem w postaci Skarbu Państwa </a:t>
              </a:r>
              <a:br>
                <a:rPr lang="pl-PL" sz="1800"/>
              </a:br>
              <a:r>
                <a:rPr lang="pl-PL" sz="1800"/>
                <a:t>– gwarancja finansowa całego przedsięwzięcia</a:t>
              </a:r>
              <a:endParaRPr lang="pl-PL" sz="2000"/>
            </a:p>
          </p:txBody>
        </p:sp>
        <p:sp>
          <p:nvSpPr>
            <p:cNvPr id="25620" name="Text Box 17"/>
            <p:cNvSpPr txBox="1">
              <a:spLocks noChangeArrowheads="1"/>
            </p:cNvSpPr>
            <p:nvPr/>
          </p:nvSpPr>
          <p:spPr bwMode="auto">
            <a:xfrm>
              <a:off x="431" y="3022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3200" b="1"/>
                <a:t>3.</a:t>
              </a:r>
            </a:p>
          </p:txBody>
        </p:sp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684213" y="5513388"/>
            <a:ext cx="7894637" cy="579437"/>
            <a:chOff x="431" y="3473"/>
            <a:chExt cx="4973" cy="365"/>
          </a:xfrm>
        </p:grpSpPr>
        <p:sp>
          <p:nvSpPr>
            <p:cNvPr id="25617" name="Text Box 19"/>
            <p:cNvSpPr txBox="1">
              <a:spLocks noChangeArrowheads="1"/>
            </p:cNvSpPr>
            <p:nvPr/>
          </p:nvSpPr>
          <p:spPr bwMode="auto">
            <a:xfrm>
              <a:off x="838" y="3562"/>
              <a:ext cx="45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l-PL" sz="1800"/>
                <a:t>Duże korzyści dla Miasta i Mieszkańców</a:t>
              </a:r>
              <a:endParaRPr lang="pl-PL" sz="2000"/>
            </a:p>
          </p:txBody>
        </p:sp>
        <p:sp>
          <p:nvSpPr>
            <p:cNvPr id="25618" name="Text Box 20"/>
            <p:cNvSpPr txBox="1">
              <a:spLocks noChangeArrowheads="1"/>
            </p:cNvSpPr>
            <p:nvPr/>
          </p:nvSpPr>
          <p:spPr bwMode="auto">
            <a:xfrm>
              <a:off x="431" y="3473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3200" b="1"/>
                <a:t>4.</a:t>
              </a:r>
            </a:p>
          </p:txBody>
        </p:sp>
      </p:grpSp>
      <p:pic>
        <p:nvPicPr>
          <p:cNvPr id="24" name="Picture 21" descr="KM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205038"/>
            <a:ext cx="10239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22" descr="Mennica_Pols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060575"/>
            <a:ext cx="216058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624263" y="1916113"/>
            <a:ext cx="1531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solidFill>
                  <a:schemeClr val="tx2"/>
                </a:solidFill>
              </a:rPr>
              <a:t>Pytania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967038" y="1916113"/>
            <a:ext cx="2846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solidFill>
                  <a:schemeClr val="tx2"/>
                </a:solidFill>
              </a:rPr>
              <a:t>Dziękuję za uwagę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835150" y="3497263"/>
            <a:ext cx="511333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>
                <a:solidFill>
                  <a:schemeClr val="tx2"/>
                </a:solidFill>
              </a:rPr>
              <a:t>Jacek Sieński</a:t>
            </a:r>
          </a:p>
          <a:p>
            <a:endParaRPr lang="pl-PL" sz="1800">
              <a:solidFill>
                <a:schemeClr val="tx2"/>
              </a:solidFill>
            </a:endParaRPr>
          </a:p>
          <a:p>
            <a:r>
              <a:rPr lang="pl-PL" sz="1800">
                <a:solidFill>
                  <a:schemeClr val="tx2"/>
                </a:solidFill>
              </a:rPr>
              <a:t>Mennica Polska S.A.</a:t>
            </a:r>
          </a:p>
          <a:p>
            <a:r>
              <a:rPr lang="pl-PL" sz="1800">
                <a:solidFill>
                  <a:schemeClr val="tx2"/>
                </a:solidFill>
              </a:rPr>
              <a:t>ul. Pereca 21</a:t>
            </a:r>
          </a:p>
          <a:p>
            <a:r>
              <a:rPr lang="pl-PL" sz="1800">
                <a:solidFill>
                  <a:schemeClr val="tx2"/>
                </a:solidFill>
              </a:rPr>
              <a:t>00-958 Warszawa</a:t>
            </a:r>
          </a:p>
          <a:p>
            <a:endParaRPr lang="pl-PL" sz="1800" b="1">
              <a:solidFill>
                <a:schemeClr val="tx2"/>
              </a:solidFill>
            </a:endParaRPr>
          </a:p>
          <a:p>
            <a:endParaRPr lang="pl-PL" sz="1800" b="1">
              <a:solidFill>
                <a:schemeClr val="tx2"/>
              </a:solidFill>
            </a:endParaRPr>
          </a:p>
          <a:p>
            <a:r>
              <a:rPr lang="pl-PL">
                <a:solidFill>
                  <a:schemeClr val="tx2"/>
                </a:solidFill>
              </a:rPr>
              <a:t>tel. 607 909-628</a:t>
            </a:r>
          </a:p>
          <a:p>
            <a:r>
              <a:rPr lang="pl-PL">
                <a:solidFill>
                  <a:schemeClr val="tx2"/>
                </a:solidFill>
              </a:rPr>
              <a:t>e-mail: jacek_sienski@mennica.net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1"/>
          <p:cNvSpPr>
            <a:spLocks noChangeArrowheads="1"/>
          </p:cNvSpPr>
          <p:nvPr/>
        </p:nvSpPr>
        <p:spPr bwMode="auto">
          <a:xfrm>
            <a:off x="250825" y="255588"/>
            <a:ext cx="3195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Kilka słów o Mennicy Polskiej SA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052513"/>
            <a:ext cx="21621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ytuł 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 </a:t>
            </a:r>
          </a:p>
        </p:txBody>
      </p:sp>
      <p:sp>
        <p:nvSpPr>
          <p:cNvPr id="3077" name="Symbol zastępczy zawartości 5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pl-PL" sz="1600" i="1" smtClean="0">
              <a:latin typeface="Calibri" pitchFamily="34" charset="0"/>
            </a:endParaRPr>
          </a:p>
          <a:p>
            <a:pPr>
              <a:buFontTx/>
              <a:buNone/>
            </a:pPr>
            <a:endParaRPr lang="pl-PL" sz="1600" i="1" smtClean="0">
              <a:latin typeface="Calibri" pitchFamily="34" charset="0"/>
            </a:endParaRPr>
          </a:p>
          <a:p>
            <a:pPr>
              <a:buFontTx/>
              <a:buNone/>
            </a:pPr>
            <a:endParaRPr lang="pl-PL" sz="1600" i="1" smtClean="0">
              <a:latin typeface="Calibri" pitchFamily="34" charset="0"/>
            </a:endParaRPr>
          </a:p>
          <a:p>
            <a:endParaRPr lang="pl-PL" sz="1800" i="1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pl-PL" sz="180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pl-PL" sz="1800" b="1" smtClean="0">
                <a:latin typeface="Calibri" pitchFamily="34" charset="0"/>
              </a:rPr>
              <a:t>Tradycja</a:t>
            </a:r>
            <a:r>
              <a:rPr lang="pl-PL" sz="1800" smtClean="0">
                <a:latin typeface="Calibri" pitchFamily="34" charset="0"/>
              </a:rPr>
              <a:t> 	</a:t>
            </a:r>
            <a:r>
              <a:rPr lang="pl-PL" sz="1800" i="1" smtClean="0">
                <a:latin typeface="Calibri" pitchFamily="34" charset="0"/>
              </a:rPr>
              <a:t>istniejemy na rynku od roku 1766</a:t>
            </a:r>
          </a:p>
          <a:p>
            <a:pPr>
              <a:spcBef>
                <a:spcPct val="50000"/>
              </a:spcBef>
            </a:pPr>
            <a:r>
              <a:rPr lang="pl-PL" sz="1800" b="1" smtClean="0">
                <a:latin typeface="Calibri" pitchFamily="34" charset="0"/>
              </a:rPr>
              <a:t>Zaufanie</a:t>
            </a:r>
            <a:r>
              <a:rPr lang="pl-PL" sz="1800" smtClean="0">
                <a:latin typeface="Calibri" pitchFamily="34" charset="0"/>
              </a:rPr>
              <a:t>	</a:t>
            </a:r>
            <a:r>
              <a:rPr lang="pl-PL" sz="1800" i="1" smtClean="0">
                <a:latin typeface="Calibri" pitchFamily="34" charset="0"/>
              </a:rPr>
              <a:t>jesteśmy spółką z udziałem Skarbu Państwa, notowaną na 			Warszawskiej Giełdzie Papierów Wartościowych</a:t>
            </a:r>
          </a:p>
          <a:p>
            <a:pPr>
              <a:spcBef>
                <a:spcPct val="50000"/>
              </a:spcBef>
            </a:pPr>
            <a:r>
              <a:rPr lang="pl-PL" sz="1800" b="1" smtClean="0">
                <a:latin typeface="Calibri" pitchFamily="34" charset="0"/>
              </a:rPr>
              <a:t>Nowoczesność</a:t>
            </a:r>
            <a:r>
              <a:rPr lang="pl-PL" sz="1800" smtClean="0">
                <a:latin typeface="Calibri" pitchFamily="34" charset="0"/>
              </a:rPr>
              <a:t>  </a:t>
            </a:r>
            <a:r>
              <a:rPr lang="pl-PL" sz="1800" i="1" smtClean="0">
                <a:latin typeface="Calibri" pitchFamily="34" charset="0"/>
              </a:rPr>
              <a:t>wdrażamy nowoczesne technologie z korzyścią dla naszych 		Klientów</a:t>
            </a:r>
          </a:p>
          <a:p>
            <a:pPr>
              <a:spcBef>
                <a:spcPct val="50000"/>
              </a:spcBef>
            </a:pPr>
            <a:r>
              <a:rPr lang="pl-PL" sz="1800" b="1" smtClean="0">
                <a:latin typeface="Calibri" pitchFamily="34" charset="0"/>
              </a:rPr>
              <a:t>Rozwój</a:t>
            </a:r>
            <a:r>
              <a:rPr lang="pl-PL" sz="1800" smtClean="0">
                <a:latin typeface="Calibri" pitchFamily="34" charset="0"/>
              </a:rPr>
              <a:t> 	</a:t>
            </a:r>
            <a:r>
              <a:rPr lang="pl-PL" sz="1800" i="1" smtClean="0">
                <a:latin typeface="Calibri" pitchFamily="34" charset="0"/>
              </a:rPr>
              <a:t>zgodnie z misją firmy stale poszukujemy nowych rozwiązań 		zarówno w zakresie produkcji monetarno-medalierskiej jak i 		systemów miejskich</a:t>
            </a:r>
          </a:p>
        </p:txBody>
      </p:sp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1136650"/>
            <a:ext cx="19288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13" y="1136650"/>
            <a:ext cx="19510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1060450"/>
            <a:ext cx="15001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3" y="1063625"/>
            <a:ext cx="16081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221"/>
          <p:cNvSpPr txBox="1">
            <a:spLocks noChangeArrowheads="1"/>
          </p:cNvSpPr>
          <p:nvPr/>
        </p:nvSpPr>
        <p:spPr bwMode="auto">
          <a:xfrm>
            <a:off x="6491288" y="1541463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000"/>
              <a:t>Automaty biletowe </a:t>
            </a:r>
          </a:p>
        </p:txBody>
      </p:sp>
      <p:grpSp>
        <p:nvGrpSpPr>
          <p:cNvPr id="2" name="Grupa 124"/>
          <p:cNvGrpSpPr>
            <a:grpSpLocks/>
          </p:cNvGrpSpPr>
          <p:nvPr/>
        </p:nvGrpSpPr>
        <p:grpSpPr bwMode="auto">
          <a:xfrm>
            <a:off x="252413" y="4286250"/>
            <a:ext cx="8135937" cy="1295400"/>
            <a:chOff x="252413" y="4286250"/>
            <a:chExt cx="8135937" cy="1295400"/>
          </a:xfrm>
        </p:grpSpPr>
        <p:sp>
          <p:nvSpPr>
            <p:cNvPr id="5229" name="Text Box 8"/>
            <p:cNvSpPr txBox="1">
              <a:spLocks noChangeArrowheads="1"/>
            </p:cNvSpPr>
            <p:nvPr/>
          </p:nvSpPr>
          <p:spPr bwMode="auto">
            <a:xfrm>
              <a:off x="252413" y="4648200"/>
              <a:ext cx="1871662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/>
                <a:t>III etap - kolejne usługi</a:t>
              </a:r>
              <a:endParaRPr lang="en-US"/>
            </a:p>
          </p:txBody>
        </p:sp>
        <p:grpSp>
          <p:nvGrpSpPr>
            <p:cNvPr id="5230" name="Grupa 123"/>
            <p:cNvGrpSpPr>
              <a:grpSpLocks/>
            </p:cNvGrpSpPr>
            <p:nvPr/>
          </p:nvGrpSpPr>
          <p:grpSpPr bwMode="auto">
            <a:xfrm>
              <a:off x="1835150" y="4286250"/>
              <a:ext cx="6553200" cy="1295400"/>
              <a:chOff x="1835150" y="4286256"/>
              <a:chExt cx="6553200" cy="1295400"/>
            </a:xfrm>
          </p:grpSpPr>
          <p:grpSp>
            <p:nvGrpSpPr>
              <p:cNvPr id="5231" name="Grupa 122"/>
              <p:cNvGrpSpPr>
                <a:grpSpLocks/>
              </p:cNvGrpSpPr>
              <p:nvPr/>
            </p:nvGrpSpPr>
            <p:grpSpPr bwMode="auto">
              <a:xfrm>
                <a:off x="1835150" y="4286256"/>
                <a:ext cx="6553200" cy="1295400"/>
                <a:chOff x="1835150" y="4294188"/>
                <a:chExt cx="6553200" cy="1295400"/>
              </a:xfrm>
            </p:grpSpPr>
            <p:sp>
              <p:nvSpPr>
                <p:cNvPr id="5233" name="Line 218"/>
                <p:cNvSpPr>
                  <a:spLocks noChangeShapeType="1"/>
                </p:cNvSpPr>
                <p:nvPr/>
              </p:nvSpPr>
              <p:spPr bwMode="auto">
                <a:xfrm>
                  <a:off x="2051050" y="5589588"/>
                  <a:ext cx="63373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pl-PL"/>
                </a:p>
              </p:txBody>
            </p:sp>
            <p:pic>
              <p:nvPicPr>
                <p:cNvPr id="5234" name="Picture 7" descr="parkomat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572000" y="4510088"/>
                  <a:ext cx="361950" cy="720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35" name="Picture 233" descr="Edycja wniosku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413000" y="4725988"/>
                  <a:ext cx="614363" cy="647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236" name="Text Box 234"/>
                <p:cNvSpPr txBox="1">
                  <a:spLocks noChangeArrowheads="1"/>
                </p:cNvSpPr>
                <p:nvPr/>
              </p:nvSpPr>
              <p:spPr bwMode="auto">
                <a:xfrm>
                  <a:off x="1835150" y="4294188"/>
                  <a:ext cx="1800225" cy="215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342900" indent="-342900"/>
                  <a:r>
                    <a:rPr lang="pl-PL" sz="1000"/>
                    <a:t>Upgrade </a:t>
                  </a:r>
                </a:p>
                <a:p>
                  <a:pPr marL="342900" indent="-342900"/>
                  <a:r>
                    <a:rPr lang="pl-PL" sz="1000"/>
                    <a:t>Systemu centralnego</a:t>
                  </a:r>
                  <a:endParaRPr lang="pl-PL" sz="800"/>
                </a:p>
              </p:txBody>
            </p:sp>
            <p:pic>
              <p:nvPicPr>
                <p:cNvPr id="5237" name="Picture 29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448050" y="4797426"/>
                  <a:ext cx="720725" cy="446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238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3233738" y="4294188"/>
                  <a:ext cx="1150938" cy="215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342900" indent="-342900"/>
                  <a:r>
                    <a:rPr lang="pl-PL" sz="1000"/>
                    <a:t>Karty MIFARE</a:t>
                  </a:r>
                  <a:endParaRPr lang="pl-PL" sz="800"/>
                </a:p>
              </p:txBody>
            </p:sp>
            <p:pic>
              <p:nvPicPr>
                <p:cNvPr id="5239" name="Picture 257" descr="transport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148263" y="4654551"/>
                  <a:ext cx="863600" cy="600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40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215073" y="4651379"/>
                  <a:ext cx="857653" cy="64294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232" name="Picture 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358082" y="4626190"/>
                <a:ext cx="773536" cy="7316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0825" y="260350"/>
            <a:ext cx="4002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Etapy rozwoju systemów karty miejskiej</a:t>
            </a:r>
          </a:p>
        </p:txBody>
      </p:sp>
      <p:grpSp>
        <p:nvGrpSpPr>
          <p:cNvPr id="5125" name="Grupa 123"/>
          <p:cNvGrpSpPr>
            <a:grpSpLocks/>
          </p:cNvGrpSpPr>
          <p:nvPr/>
        </p:nvGrpSpPr>
        <p:grpSpPr bwMode="auto">
          <a:xfrm>
            <a:off x="250825" y="1544638"/>
            <a:ext cx="7059613" cy="1373187"/>
            <a:chOff x="250825" y="1544638"/>
            <a:chExt cx="7058900" cy="1373187"/>
          </a:xfrm>
        </p:grpSpPr>
        <p:sp>
          <p:nvSpPr>
            <p:cNvPr id="5217" name="Text Box 23"/>
            <p:cNvSpPr txBox="1">
              <a:spLocks noChangeArrowheads="1"/>
            </p:cNvSpPr>
            <p:nvPr/>
          </p:nvSpPr>
          <p:spPr bwMode="auto">
            <a:xfrm>
              <a:off x="250825" y="1839913"/>
              <a:ext cx="1773238" cy="107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/>
                <a:t>I etap – bilety okresowe elektroniczne, automaty biletowe</a:t>
              </a:r>
              <a:endParaRPr lang="en-US"/>
            </a:p>
          </p:txBody>
        </p:sp>
        <p:grpSp>
          <p:nvGrpSpPr>
            <p:cNvPr id="5218" name="Group 273"/>
            <p:cNvGrpSpPr>
              <a:grpSpLocks/>
            </p:cNvGrpSpPr>
            <p:nvPr/>
          </p:nvGrpSpPr>
          <p:grpSpPr bwMode="auto">
            <a:xfrm>
              <a:off x="2051050" y="1544638"/>
              <a:ext cx="5021244" cy="1241425"/>
              <a:chOff x="1292" y="973"/>
              <a:chExt cx="3163" cy="782"/>
            </a:xfrm>
          </p:grpSpPr>
          <p:pic>
            <p:nvPicPr>
              <p:cNvPr id="5220" name="Picture 2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53" y="1207"/>
                <a:ext cx="454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1" name="Picture 107" descr="vx510 bi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545" y="1208"/>
                <a:ext cx="378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22" name="Picture 198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903" y="1162"/>
                <a:ext cx="257" cy="4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5223" name="Text Box 199"/>
              <p:cNvSpPr txBox="1">
                <a:spLocks noChangeArrowheads="1"/>
              </p:cNvSpPr>
              <p:nvPr/>
            </p:nvSpPr>
            <p:spPr bwMode="auto">
              <a:xfrm>
                <a:off x="2653" y="973"/>
                <a:ext cx="81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1000"/>
                  <a:t>Czytniki kontrolerskie</a:t>
                </a:r>
              </a:p>
            </p:txBody>
          </p:sp>
          <p:pic>
            <p:nvPicPr>
              <p:cNvPr id="5224" name="Picture 214" descr="Edycja wniosku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19" y="1162"/>
                <a:ext cx="387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25" name="Text Box 216"/>
              <p:cNvSpPr txBox="1">
                <a:spLocks noChangeArrowheads="1"/>
              </p:cNvSpPr>
              <p:nvPr/>
            </p:nvSpPr>
            <p:spPr bwMode="auto">
              <a:xfrm>
                <a:off x="1383" y="973"/>
                <a:ext cx="7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/>
                <a:r>
                  <a:rPr lang="pl-PL" sz="1000"/>
                  <a:t>System centralny</a:t>
                </a:r>
                <a:r>
                  <a:rPr lang="pl-PL" sz="800"/>
                  <a:t> </a:t>
                </a:r>
              </a:p>
            </p:txBody>
          </p:sp>
          <p:sp>
            <p:nvSpPr>
              <p:cNvPr id="5226" name="Text Box 220"/>
              <p:cNvSpPr txBox="1">
                <a:spLocks noChangeArrowheads="1"/>
              </p:cNvSpPr>
              <p:nvPr/>
            </p:nvSpPr>
            <p:spPr bwMode="auto">
              <a:xfrm>
                <a:off x="2018" y="973"/>
                <a:ext cx="725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/>
                <a:r>
                  <a:rPr lang="pl-PL" sz="1000"/>
                  <a:t>Karty MIFARE</a:t>
                </a:r>
                <a:endParaRPr lang="pl-PL" sz="800"/>
              </a:p>
            </p:txBody>
          </p:sp>
          <p:sp>
            <p:nvSpPr>
              <p:cNvPr id="5227" name="Text Box 221"/>
              <p:cNvSpPr txBox="1">
                <a:spLocks noChangeArrowheads="1"/>
              </p:cNvSpPr>
              <p:nvPr/>
            </p:nvSpPr>
            <p:spPr bwMode="auto">
              <a:xfrm>
                <a:off x="3378" y="973"/>
                <a:ext cx="81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1000"/>
                  <a:t>Punkty sprzedaży </a:t>
                </a:r>
              </a:p>
            </p:txBody>
          </p:sp>
          <p:sp>
            <p:nvSpPr>
              <p:cNvPr id="5228" name="Line 223"/>
              <p:cNvSpPr>
                <a:spLocks noChangeShapeType="1"/>
              </p:cNvSpPr>
              <p:nvPr/>
            </p:nvSpPr>
            <p:spPr bwMode="auto">
              <a:xfrm>
                <a:off x="1292" y="1752"/>
                <a:ext cx="3163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pl-PL"/>
              </a:p>
            </p:txBody>
          </p:sp>
        </p:grpSp>
        <p:pic>
          <p:nvPicPr>
            <p:cNvPr id="5219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6948264" y="1844824"/>
              <a:ext cx="361461" cy="694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upa 122"/>
          <p:cNvGrpSpPr>
            <a:grpSpLocks/>
          </p:cNvGrpSpPr>
          <p:nvPr/>
        </p:nvGrpSpPr>
        <p:grpSpPr bwMode="auto">
          <a:xfrm>
            <a:off x="179388" y="2852738"/>
            <a:ext cx="8210550" cy="1295400"/>
            <a:chOff x="179388" y="2852738"/>
            <a:chExt cx="8210550" cy="1295400"/>
          </a:xfrm>
        </p:grpSpPr>
        <p:sp>
          <p:nvSpPr>
            <p:cNvPr id="5127" name="Text Box 26"/>
            <p:cNvSpPr txBox="1">
              <a:spLocks noChangeArrowheads="1"/>
            </p:cNvSpPr>
            <p:nvPr/>
          </p:nvSpPr>
          <p:spPr bwMode="auto">
            <a:xfrm>
              <a:off x="179388" y="3279775"/>
              <a:ext cx="187325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/>
                <a:t>II etap – bilety jednorazowe automaty biletowe</a:t>
              </a:r>
              <a:endParaRPr lang="en-US"/>
            </a:p>
          </p:txBody>
        </p:sp>
        <p:grpSp>
          <p:nvGrpSpPr>
            <p:cNvPr id="5128" name="Grupa 118"/>
            <p:cNvGrpSpPr>
              <a:grpSpLocks/>
            </p:cNvGrpSpPr>
            <p:nvPr/>
          </p:nvGrpSpPr>
          <p:grpSpPr bwMode="auto">
            <a:xfrm>
              <a:off x="1857375" y="2852738"/>
              <a:ext cx="6532563" cy="1295400"/>
              <a:chOff x="1835150" y="2852739"/>
              <a:chExt cx="6532580" cy="1295400"/>
            </a:xfrm>
          </p:grpSpPr>
          <p:grpSp>
            <p:nvGrpSpPr>
              <p:cNvPr id="5130" name="Group 274"/>
              <p:cNvGrpSpPr>
                <a:grpSpLocks/>
              </p:cNvGrpSpPr>
              <p:nvPr/>
            </p:nvGrpSpPr>
            <p:grpSpPr bwMode="auto">
              <a:xfrm>
                <a:off x="1835150" y="2852739"/>
                <a:ext cx="6094413" cy="1295400"/>
                <a:chOff x="1156" y="1797"/>
                <a:chExt cx="3839" cy="816"/>
              </a:xfrm>
            </p:grpSpPr>
            <p:sp>
              <p:nvSpPr>
                <p:cNvPr id="5132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1292" y="2610"/>
                  <a:ext cx="3703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med" len="med"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pl-PL"/>
                </a:p>
              </p:txBody>
            </p:sp>
            <p:grpSp>
              <p:nvGrpSpPr>
                <p:cNvPr id="5133" name="Group 111"/>
                <p:cNvGrpSpPr>
                  <a:grpSpLocks/>
                </p:cNvGrpSpPr>
                <p:nvPr/>
              </p:nvGrpSpPr>
              <p:grpSpPr bwMode="auto">
                <a:xfrm rot="10800000">
                  <a:off x="2789" y="2115"/>
                  <a:ext cx="1089" cy="317"/>
                  <a:chOff x="449" y="2296"/>
                  <a:chExt cx="4772" cy="953"/>
                </a:xfrm>
              </p:grpSpPr>
              <p:sp>
                <p:nvSpPr>
                  <p:cNvPr id="5141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449" y="2296"/>
                    <a:ext cx="4581" cy="95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42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5030" y="2296"/>
                    <a:ext cx="91" cy="95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2">
                      <a:alpha val="30196"/>
                    </a:schemeClr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43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1402" y="2341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44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539" y="2976"/>
                    <a:ext cx="272" cy="90"/>
                  </a:xfrm>
                  <a:prstGeom prst="rect">
                    <a:avLst/>
                  </a:prstGeom>
                  <a:solidFill>
                    <a:schemeClr val="tx1">
                      <a:alpha val="30196"/>
                    </a:scheme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45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3987" y="3113"/>
                    <a:ext cx="272" cy="90"/>
                  </a:xfrm>
                  <a:prstGeom prst="rect">
                    <a:avLst/>
                  </a:prstGeom>
                  <a:solidFill>
                    <a:schemeClr val="tx1">
                      <a:alpha val="30196"/>
                    </a:scheme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46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3987" y="2341"/>
                    <a:ext cx="272" cy="90"/>
                  </a:xfrm>
                  <a:prstGeom prst="rect">
                    <a:avLst/>
                  </a:prstGeom>
                  <a:solidFill>
                    <a:schemeClr val="tx1">
                      <a:alpha val="30196"/>
                    </a:scheme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47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539" y="2478"/>
                    <a:ext cx="272" cy="90"/>
                  </a:xfrm>
                  <a:prstGeom prst="rect">
                    <a:avLst/>
                  </a:prstGeom>
                  <a:solidFill>
                    <a:schemeClr val="tx1">
                      <a:alpha val="30196"/>
                    </a:scheme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48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1402" y="2795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49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1402" y="3022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50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903" y="3203"/>
                    <a:ext cx="408" cy="46"/>
                  </a:xfrm>
                  <a:prstGeom prst="rect">
                    <a:avLst/>
                  </a:prstGeom>
                  <a:solidFill>
                    <a:srgbClr val="808080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51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203"/>
                    <a:ext cx="408" cy="46"/>
                  </a:xfrm>
                  <a:prstGeom prst="rect">
                    <a:avLst/>
                  </a:prstGeom>
                  <a:solidFill>
                    <a:srgbClr val="808080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52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629" y="2341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53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4622" y="2341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54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4576" y="2296"/>
                    <a:ext cx="0" cy="272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155" name="Line 12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76" y="2614"/>
                    <a:ext cx="363" cy="181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156" name="AutoShape 12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678" y="2466"/>
                    <a:ext cx="454" cy="11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20 w 21600"/>
                      <a:gd name="T13" fmla="*/ 4588 h 21600"/>
                      <a:gd name="T14" fmla="*/ 17080 w 21600"/>
                      <a:gd name="T15" fmla="*/ 17012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2">
                      <a:alpha val="30196"/>
                    </a:scheme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57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3144" y="2341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58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3144" y="3022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59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3144" y="2795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60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3371" y="2341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61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3371" y="3022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62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3371" y="2795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63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3597" y="2341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64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3597" y="3022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65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3597" y="2795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66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341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67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3022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68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2795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69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539" y="3113"/>
                    <a:ext cx="272" cy="90"/>
                  </a:xfrm>
                  <a:prstGeom prst="rect">
                    <a:avLst/>
                  </a:prstGeom>
                  <a:solidFill>
                    <a:schemeClr val="tx1">
                      <a:alpha val="30196"/>
                    </a:scheme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70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539" y="2341"/>
                    <a:ext cx="272" cy="90"/>
                  </a:xfrm>
                  <a:prstGeom prst="rect">
                    <a:avLst/>
                  </a:prstGeom>
                  <a:solidFill>
                    <a:schemeClr val="tx1">
                      <a:alpha val="30196"/>
                    </a:scheme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71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4304" y="2341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72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2373" y="3203"/>
                    <a:ext cx="656" cy="46"/>
                  </a:xfrm>
                  <a:prstGeom prst="rect">
                    <a:avLst/>
                  </a:prstGeom>
                  <a:solidFill>
                    <a:srgbClr val="808080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73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494" y="3021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74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494" y="2794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75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950" y="2341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76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1629" y="2795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77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1629" y="3022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78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2795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79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3022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80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2083" y="2795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81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083" y="3022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82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2341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83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083" y="2341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84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3113"/>
                    <a:ext cx="91" cy="91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85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4876" y="2433"/>
                    <a:ext cx="91" cy="136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86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2289" y="2841"/>
                    <a:ext cx="91" cy="227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87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2334" y="3068"/>
                    <a:ext cx="0" cy="13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188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4921" y="2530"/>
                    <a:ext cx="0" cy="21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189" name="Line 16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338" y="2750"/>
                    <a:ext cx="3583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grpSp>
                <p:nvGrpSpPr>
                  <p:cNvPr id="5190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4336" y="2750"/>
                    <a:ext cx="91" cy="454"/>
                    <a:chOff x="4332" y="2750"/>
                    <a:chExt cx="91" cy="454"/>
                  </a:xfrm>
                </p:grpSpPr>
                <p:sp>
                  <p:nvSpPr>
                    <p:cNvPr id="5214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2" y="2841"/>
                      <a:ext cx="91" cy="227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5215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77" y="3067"/>
                      <a:ext cx="0" cy="13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5216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77" y="2750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5191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2336" y="2751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192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4876" y="2751"/>
                    <a:ext cx="0" cy="4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193" name="Line 1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6" y="3159"/>
                    <a:ext cx="18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194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5057" y="3022"/>
                    <a:ext cx="0" cy="13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195" name="Freeform 169"/>
                  <p:cNvSpPr>
                    <a:spLocks/>
                  </p:cNvSpPr>
                  <p:nvPr/>
                </p:nvSpPr>
                <p:spPr bwMode="auto">
                  <a:xfrm>
                    <a:off x="5103" y="3022"/>
                    <a:ext cx="52" cy="182"/>
                  </a:xfrm>
                  <a:custGeom>
                    <a:avLst/>
                    <a:gdLst>
                      <a:gd name="T0" fmla="*/ 0 w 52"/>
                      <a:gd name="T1" fmla="*/ 0 h 182"/>
                      <a:gd name="T2" fmla="*/ 45 w 52"/>
                      <a:gd name="T3" fmla="*/ 46 h 182"/>
                      <a:gd name="T4" fmla="*/ 45 w 52"/>
                      <a:gd name="T5" fmla="*/ 137 h 182"/>
                      <a:gd name="T6" fmla="*/ 0 w 52"/>
                      <a:gd name="T7" fmla="*/ 182 h 18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2"/>
                      <a:gd name="T13" fmla="*/ 0 h 182"/>
                      <a:gd name="T14" fmla="*/ 52 w 52"/>
                      <a:gd name="T15" fmla="*/ 182 h 18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2" h="182">
                        <a:moveTo>
                          <a:pt x="0" y="0"/>
                        </a:moveTo>
                        <a:cubicBezTo>
                          <a:pt x="19" y="11"/>
                          <a:pt x="38" y="23"/>
                          <a:pt x="45" y="46"/>
                        </a:cubicBezTo>
                        <a:cubicBezTo>
                          <a:pt x="52" y="69"/>
                          <a:pt x="52" y="114"/>
                          <a:pt x="45" y="137"/>
                        </a:cubicBezTo>
                        <a:cubicBezTo>
                          <a:pt x="38" y="160"/>
                          <a:pt x="7" y="175"/>
                          <a:pt x="0" y="18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196" name="Freeform 170"/>
                  <p:cNvSpPr>
                    <a:spLocks/>
                  </p:cNvSpPr>
                  <p:nvPr/>
                </p:nvSpPr>
                <p:spPr bwMode="auto">
                  <a:xfrm>
                    <a:off x="5136" y="2997"/>
                    <a:ext cx="52" cy="227"/>
                  </a:xfrm>
                  <a:custGeom>
                    <a:avLst/>
                    <a:gdLst>
                      <a:gd name="T0" fmla="*/ 0 w 52"/>
                      <a:gd name="T1" fmla="*/ 0 h 182"/>
                      <a:gd name="T2" fmla="*/ 45 w 52"/>
                      <a:gd name="T3" fmla="*/ 417 h 182"/>
                      <a:gd name="T4" fmla="*/ 45 w 52"/>
                      <a:gd name="T5" fmla="*/ 1250 h 182"/>
                      <a:gd name="T6" fmla="*/ 0 w 52"/>
                      <a:gd name="T7" fmla="*/ 1656 h 18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2"/>
                      <a:gd name="T13" fmla="*/ 0 h 182"/>
                      <a:gd name="T14" fmla="*/ 52 w 52"/>
                      <a:gd name="T15" fmla="*/ 182 h 18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2" h="182">
                        <a:moveTo>
                          <a:pt x="0" y="0"/>
                        </a:moveTo>
                        <a:cubicBezTo>
                          <a:pt x="19" y="11"/>
                          <a:pt x="38" y="23"/>
                          <a:pt x="45" y="46"/>
                        </a:cubicBezTo>
                        <a:cubicBezTo>
                          <a:pt x="52" y="69"/>
                          <a:pt x="52" y="114"/>
                          <a:pt x="45" y="137"/>
                        </a:cubicBezTo>
                        <a:cubicBezTo>
                          <a:pt x="38" y="160"/>
                          <a:pt x="7" y="175"/>
                          <a:pt x="0" y="18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197" name="Freeform 171"/>
                  <p:cNvSpPr>
                    <a:spLocks/>
                  </p:cNvSpPr>
                  <p:nvPr/>
                </p:nvSpPr>
                <p:spPr bwMode="auto">
                  <a:xfrm>
                    <a:off x="5170" y="2977"/>
                    <a:ext cx="51" cy="272"/>
                  </a:xfrm>
                  <a:custGeom>
                    <a:avLst/>
                    <a:gdLst>
                      <a:gd name="T0" fmla="*/ 0 w 52"/>
                      <a:gd name="T1" fmla="*/ 0 h 182"/>
                      <a:gd name="T2" fmla="*/ 35 w 52"/>
                      <a:gd name="T3" fmla="*/ 2565 h 182"/>
                      <a:gd name="T4" fmla="*/ 35 w 52"/>
                      <a:gd name="T5" fmla="*/ 7615 h 182"/>
                      <a:gd name="T6" fmla="*/ 0 w 52"/>
                      <a:gd name="T7" fmla="*/ 10131 h 18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2"/>
                      <a:gd name="T13" fmla="*/ 0 h 182"/>
                      <a:gd name="T14" fmla="*/ 52 w 52"/>
                      <a:gd name="T15" fmla="*/ 182 h 18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2" h="182">
                        <a:moveTo>
                          <a:pt x="0" y="0"/>
                        </a:moveTo>
                        <a:cubicBezTo>
                          <a:pt x="19" y="11"/>
                          <a:pt x="38" y="23"/>
                          <a:pt x="45" y="46"/>
                        </a:cubicBezTo>
                        <a:cubicBezTo>
                          <a:pt x="52" y="69"/>
                          <a:pt x="52" y="114"/>
                          <a:pt x="45" y="137"/>
                        </a:cubicBezTo>
                        <a:cubicBezTo>
                          <a:pt x="38" y="160"/>
                          <a:pt x="7" y="175"/>
                          <a:pt x="0" y="18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198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2841"/>
                    <a:ext cx="91" cy="227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199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338" y="2750"/>
                    <a:ext cx="0" cy="137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200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3023" y="2841"/>
                    <a:ext cx="91" cy="227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201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3069" y="3068"/>
                    <a:ext cx="0" cy="13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202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3069" y="2751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203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1337" y="3068"/>
                    <a:ext cx="0" cy="13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204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1178" y="2341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205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884" y="2296"/>
                    <a:ext cx="0" cy="272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206" name="Line 1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" y="2614"/>
                    <a:ext cx="408" cy="136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207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4060" y="2341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208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4060" y="2794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209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4060" y="3018"/>
                    <a:ext cx="181" cy="182"/>
                  </a:xfrm>
                  <a:prstGeom prst="rect">
                    <a:avLst/>
                  </a:prstGeom>
                  <a:solidFill>
                    <a:srgbClr val="0099FF">
                      <a:alpha val="30196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5210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94" y="2795"/>
                    <a:ext cx="0" cy="408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211" name="Line 1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20" y="2343"/>
                    <a:ext cx="771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212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3099" y="2333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5213" name="Line 187"/>
                  <p:cNvSpPr>
                    <a:spLocks noChangeShapeType="1"/>
                  </p:cNvSpPr>
                  <p:nvPr/>
                </p:nvSpPr>
                <p:spPr bwMode="auto">
                  <a:xfrm>
                    <a:off x="2322" y="2333"/>
                    <a:ext cx="0" cy="182"/>
                  </a:xfrm>
                  <a:prstGeom prst="line">
                    <a:avLst/>
                  </a:prstGeom>
                  <a:noFill/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134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2880" y="1842"/>
                  <a:ext cx="95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pl-PL" sz="1000"/>
                    <a:t>Wyposażenie taborowe</a:t>
                  </a:r>
                </a:p>
              </p:txBody>
            </p:sp>
            <p:pic>
              <p:nvPicPr>
                <p:cNvPr id="5135" name="Picture 225" descr="Edycja wniosku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520" y="2069"/>
                  <a:ext cx="387" cy="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36" name="Text Box 226"/>
                <p:cNvSpPr txBox="1">
                  <a:spLocks noChangeArrowheads="1"/>
                </p:cNvSpPr>
                <p:nvPr/>
              </p:nvSpPr>
              <p:spPr bwMode="auto">
                <a:xfrm>
                  <a:off x="1156" y="1797"/>
                  <a:ext cx="1134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342900" indent="-342900"/>
                  <a:r>
                    <a:rPr lang="pl-PL" sz="1000"/>
                    <a:t>Upgrade </a:t>
                  </a:r>
                </a:p>
                <a:p>
                  <a:pPr marL="342900" indent="-342900"/>
                  <a:r>
                    <a:rPr lang="pl-PL" sz="1000"/>
                    <a:t>Systemu centralnego</a:t>
                  </a:r>
                  <a:endParaRPr lang="pl-PL" sz="800"/>
                </a:p>
              </p:txBody>
            </p:sp>
            <p:pic>
              <p:nvPicPr>
                <p:cNvPr id="5137" name="Picture 29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172" y="2114"/>
                  <a:ext cx="454" cy="2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38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2037" y="1842"/>
                  <a:ext cx="725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342900" indent="-342900"/>
                  <a:r>
                    <a:rPr lang="pl-PL" sz="1000"/>
                    <a:t>Karty MIFARE</a:t>
                  </a:r>
                  <a:endParaRPr lang="pl-PL" sz="800"/>
                </a:p>
              </p:txBody>
            </p:sp>
            <p:pic>
              <p:nvPicPr>
                <p:cNvPr id="5139" name="Picture 229" descr="vx510 bi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4060" y="2024"/>
                  <a:ext cx="378" cy="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40" name="Text Box 230"/>
                <p:cNvSpPr txBox="1">
                  <a:spLocks noChangeArrowheads="1"/>
                </p:cNvSpPr>
                <p:nvPr/>
              </p:nvSpPr>
              <p:spPr bwMode="auto">
                <a:xfrm>
                  <a:off x="3833" y="1842"/>
                  <a:ext cx="8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pl-PL" sz="1000"/>
                    <a:t>Punkty sprzedaży </a:t>
                  </a:r>
                </a:p>
              </p:txBody>
            </p:sp>
          </p:grpSp>
          <p:sp>
            <p:nvSpPr>
              <p:cNvPr id="5131" name="Text Box 221"/>
              <p:cNvSpPr txBox="1">
                <a:spLocks noChangeArrowheads="1"/>
              </p:cNvSpPr>
              <p:nvPr/>
            </p:nvSpPr>
            <p:spPr bwMode="auto">
              <a:xfrm>
                <a:off x="7072330" y="2928934"/>
                <a:ext cx="12954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sz="1000"/>
                  <a:t>Automaty biletowe </a:t>
                </a:r>
              </a:p>
            </p:txBody>
          </p:sp>
        </p:grpSp>
        <p:pic>
          <p:nvPicPr>
            <p:cNvPr id="5129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7596336" y="3212976"/>
              <a:ext cx="361461" cy="694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50825" y="260350"/>
            <a:ext cx="4510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Systemy karty miejskiej – wdrożenia Mennicy</a:t>
            </a:r>
          </a:p>
        </p:txBody>
      </p:sp>
      <p:sp>
        <p:nvSpPr>
          <p:cNvPr id="6147" name="Text Box 41"/>
          <p:cNvSpPr txBox="1">
            <a:spLocks noChangeArrowheads="1"/>
          </p:cNvSpPr>
          <p:nvPr/>
        </p:nvSpPr>
        <p:spPr bwMode="auto">
          <a:xfrm>
            <a:off x="4537075" y="4578350"/>
            <a:ext cx="3852863" cy="50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pl-PL" sz="800" b="1">
                <a:latin typeface="Arial" charset="0"/>
              </a:rPr>
              <a:t>Jaworzno - czerwiec 2006 - </a:t>
            </a:r>
            <a:r>
              <a:rPr lang="pl-PL" sz="800">
                <a:latin typeface="Arial" charset="0"/>
              </a:rPr>
              <a:t>jedyny nośnik biletów okresowych</a:t>
            </a:r>
          </a:p>
          <a:p>
            <a:pPr marL="342900" indent="-342900" algn="l">
              <a:spcBef>
                <a:spcPct val="20000"/>
              </a:spcBef>
            </a:pPr>
            <a:r>
              <a:rPr lang="pl-PL" sz="800" b="1">
                <a:latin typeface="Arial" charset="0"/>
              </a:rPr>
              <a:t>czerwiec 2008 </a:t>
            </a:r>
            <a:r>
              <a:rPr lang="pl-PL" sz="800">
                <a:latin typeface="Arial" charset="0"/>
              </a:rPr>
              <a:t>– do systemu wprowadzono bilety jednorazowe i </a:t>
            </a:r>
          </a:p>
          <a:p>
            <a:pPr marL="342900" indent="-342900" algn="l">
              <a:spcBef>
                <a:spcPct val="20000"/>
              </a:spcBef>
            </a:pPr>
            <a:r>
              <a:rPr lang="pl-PL" sz="800">
                <a:latin typeface="Arial" charset="0"/>
              </a:rPr>
              <a:t>krótkoterminowe. 60 punktów sprzedaży STREFA. ok. 30 000 kart.</a:t>
            </a:r>
          </a:p>
        </p:txBody>
      </p:sp>
      <p:sp>
        <p:nvSpPr>
          <p:cNvPr id="6148" name="Text Box 40"/>
          <p:cNvSpPr txBox="1">
            <a:spLocks noChangeArrowheads="1"/>
          </p:cNvSpPr>
          <p:nvPr/>
        </p:nvSpPr>
        <p:spPr bwMode="auto">
          <a:xfrm>
            <a:off x="5076825" y="2708275"/>
            <a:ext cx="3457575" cy="50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pl-PL" sz="800" b="1">
                <a:latin typeface="Arial" charset="0"/>
              </a:rPr>
              <a:t>Warszawa</a:t>
            </a:r>
            <a:r>
              <a:rPr lang="pl-PL" sz="800">
                <a:latin typeface="Arial" charset="0"/>
              </a:rPr>
              <a:t> - jedyny w Polsce wspólny nośnik biletów komunikacji </a:t>
            </a:r>
          </a:p>
          <a:p>
            <a:pPr marL="342900" indent="-342900" algn="l">
              <a:spcBef>
                <a:spcPct val="20000"/>
              </a:spcBef>
            </a:pPr>
            <a:r>
              <a:rPr lang="pl-PL" sz="800">
                <a:latin typeface="Arial" charset="0"/>
              </a:rPr>
              <a:t>Miejskiej i opłat parkingowych. Ok. 1400 parkomatów wyposażonych </a:t>
            </a:r>
          </a:p>
          <a:p>
            <a:pPr marL="342900" indent="-342900" algn="l">
              <a:spcBef>
                <a:spcPct val="20000"/>
              </a:spcBef>
            </a:pPr>
            <a:r>
              <a:rPr lang="pl-PL" sz="800">
                <a:latin typeface="Arial" charset="0"/>
              </a:rPr>
              <a:t>w czytniki kart. 650 punktów sprzedaży STREFA</a:t>
            </a:r>
          </a:p>
        </p:txBody>
      </p:sp>
      <p:sp>
        <p:nvSpPr>
          <p:cNvPr id="6149" name="Text Box 40"/>
          <p:cNvSpPr txBox="1">
            <a:spLocks noChangeArrowheads="1"/>
          </p:cNvSpPr>
          <p:nvPr/>
        </p:nvSpPr>
        <p:spPr bwMode="auto">
          <a:xfrm>
            <a:off x="5507038" y="4005263"/>
            <a:ext cx="2736850" cy="506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pl-PL" sz="800" b="1">
                <a:latin typeface="Arial" charset="0"/>
              </a:rPr>
              <a:t>Lublin</a:t>
            </a:r>
            <a:r>
              <a:rPr lang="pl-PL" sz="800">
                <a:latin typeface="Arial" charset="0"/>
              </a:rPr>
              <a:t> - </a:t>
            </a:r>
            <a:r>
              <a:rPr lang="pl-PL" sz="800" b="1">
                <a:latin typeface="Arial" charset="0"/>
              </a:rPr>
              <a:t>wrzesień 2008</a:t>
            </a:r>
          </a:p>
          <a:p>
            <a:pPr marL="342900" indent="-342900" algn="l">
              <a:spcBef>
                <a:spcPct val="20000"/>
              </a:spcBef>
            </a:pPr>
            <a:r>
              <a:rPr lang="pl-PL" sz="800">
                <a:latin typeface="Arial" charset="0"/>
              </a:rPr>
              <a:t>Zakres projektu obejmuje elektroniczny bilet okresowy, </a:t>
            </a:r>
          </a:p>
          <a:p>
            <a:pPr marL="342900" indent="-342900" algn="l">
              <a:spcBef>
                <a:spcPct val="20000"/>
              </a:spcBef>
            </a:pPr>
            <a:r>
              <a:rPr lang="pl-PL" sz="800">
                <a:latin typeface="Arial" charset="0"/>
              </a:rPr>
              <a:t>30 000 kart, 20 punktów sprzedaży</a:t>
            </a:r>
          </a:p>
        </p:txBody>
      </p:sp>
      <p:sp>
        <p:nvSpPr>
          <p:cNvPr id="6150" name="Text Box 42"/>
          <p:cNvSpPr txBox="1">
            <a:spLocks noChangeArrowheads="1"/>
          </p:cNvSpPr>
          <p:nvPr/>
        </p:nvSpPr>
        <p:spPr bwMode="auto">
          <a:xfrm>
            <a:off x="5651500" y="1412875"/>
            <a:ext cx="2952750" cy="652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pl-PL" sz="800" b="1">
                <a:latin typeface="Arial" charset="0"/>
              </a:rPr>
              <a:t>Suwałki - styczeń 2007 </a:t>
            </a:r>
            <a:r>
              <a:rPr lang="pl-PL" sz="800">
                <a:latin typeface="Arial" charset="0"/>
              </a:rPr>
              <a:t>- jedyny nośnik biletów</a:t>
            </a:r>
          </a:p>
          <a:p>
            <a:pPr marL="342900" indent="-342900" algn="l">
              <a:spcBef>
                <a:spcPct val="20000"/>
              </a:spcBef>
            </a:pPr>
            <a:r>
              <a:rPr lang="pl-PL" sz="800">
                <a:latin typeface="Arial" charset="0"/>
              </a:rPr>
              <a:t>Okresowych Wydano ok. 10 000 kart, uruchomiono 10 </a:t>
            </a:r>
          </a:p>
          <a:p>
            <a:pPr marL="342900" indent="-342900" algn="l">
              <a:spcBef>
                <a:spcPct val="20000"/>
              </a:spcBef>
            </a:pPr>
            <a:r>
              <a:rPr lang="pl-PL" sz="800">
                <a:latin typeface="Arial" charset="0"/>
              </a:rPr>
              <a:t>punktów  sprzedaży oraz wyposażono wszystkich</a:t>
            </a:r>
          </a:p>
          <a:p>
            <a:pPr marL="342900" indent="-342900" algn="l">
              <a:spcBef>
                <a:spcPct val="20000"/>
              </a:spcBef>
            </a:pPr>
            <a:r>
              <a:rPr lang="pl-PL" sz="800">
                <a:latin typeface="Arial" charset="0"/>
              </a:rPr>
              <a:t>kontrolerów w specjalne czytniki kart</a:t>
            </a:r>
          </a:p>
        </p:txBody>
      </p:sp>
      <p:pic>
        <p:nvPicPr>
          <p:cNvPr id="6151" name="Picture 24" descr="spa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450" y="1052513"/>
            <a:ext cx="6350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5" descr="spa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450" y="2316163"/>
            <a:ext cx="6350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6" descr="spa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450" y="3413125"/>
            <a:ext cx="6350" cy="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27" descr="spa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450" y="4427538"/>
            <a:ext cx="6350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5" name="Group 28"/>
          <p:cNvGrpSpPr>
            <a:grpSpLocks/>
          </p:cNvGrpSpPr>
          <p:nvPr/>
        </p:nvGrpSpPr>
        <p:grpSpPr bwMode="auto">
          <a:xfrm>
            <a:off x="1620838" y="1125538"/>
            <a:ext cx="4608512" cy="4318000"/>
            <a:chOff x="1114" y="706"/>
            <a:chExt cx="3534" cy="3310"/>
          </a:xfrm>
        </p:grpSpPr>
        <p:sp>
          <p:nvSpPr>
            <p:cNvPr id="6172" name="Freeform 29"/>
            <p:cNvSpPr>
              <a:spLocks/>
            </p:cNvSpPr>
            <p:nvPr/>
          </p:nvSpPr>
          <p:spPr bwMode="auto">
            <a:xfrm>
              <a:off x="2608" y="754"/>
              <a:ext cx="1331" cy="269"/>
            </a:xfrm>
            <a:custGeom>
              <a:avLst/>
              <a:gdLst>
                <a:gd name="T0" fmla="*/ 129 w 1331"/>
                <a:gd name="T1" fmla="*/ 110 h 269"/>
                <a:gd name="T2" fmla="*/ 111 w 1331"/>
                <a:gd name="T3" fmla="*/ 74 h 269"/>
                <a:gd name="T4" fmla="*/ 83 w 1331"/>
                <a:gd name="T5" fmla="*/ 54 h 269"/>
                <a:gd name="T6" fmla="*/ 71 w 1331"/>
                <a:gd name="T7" fmla="*/ 46 h 269"/>
                <a:gd name="T8" fmla="*/ 61 w 1331"/>
                <a:gd name="T9" fmla="*/ 28 h 269"/>
                <a:gd name="T10" fmla="*/ 25 w 1331"/>
                <a:gd name="T11" fmla="*/ 12 h 269"/>
                <a:gd name="T12" fmla="*/ 9 w 1331"/>
                <a:gd name="T13" fmla="*/ 0 h 269"/>
                <a:gd name="T14" fmla="*/ 13 w 1331"/>
                <a:gd name="T15" fmla="*/ 38 h 269"/>
                <a:gd name="T16" fmla="*/ 29 w 1331"/>
                <a:gd name="T17" fmla="*/ 90 h 269"/>
                <a:gd name="T18" fmla="*/ 37 w 1331"/>
                <a:gd name="T19" fmla="*/ 116 h 269"/>
                <a:gd name="T20" fmla="*/ 41 w 1331"/>
                <a:gd name="T21" fmla="*/ 128 h 269"/>
                <a:gd name="T22" fmla="*/ 57 w 1331"/>
                <a:gd name="T23" fmla="*/ 186 h 269"/>
                <a:gd name="T24" fmla="*/ 63 w 1331"/>
                <a:gd name="T25" fmla="*/ 198 h 269"/>
                <a:gd name="T26" fmla="*/ 75 w 1331"/>
                <a:gd name="T27" fmla="*/ 202 h 269"/>
                <a:gd name="T28" fmla="*/ 109 w 1331"/>
                <a:gd name="T29" fmla="*/ 222 h 269"/>
                <a:gd name="T30" fmla="*/ 143 w 1331"/>
                <a:gd name="T31" fmla="*/ 244 h 269"/>
                <a:gd name="T32" fmla="*/ 229 w 1331"/>
                <a:gd name="T33" fmla="*/ 250 h 269"/>
                <a:gd name="T34" fmla="*/ 291 w 1331"/>
                <a:gd name="T35" fmla="*/ 242 h 269"/>
                <a:gd name="T36" fmla="*/ 321 w 1331"/>
                <a:gd name="T37" fmla="*/ 218 h 269"/>
                <a:gd name="T38" fmla="*/ 339 w 1331"/>
                <a:gd name="T39" fmla="*/ 212 h 269"/>
                <a:gd name="T40" fmla="*/ 353 w 1331"/>
                <a:gd name="T41" fmla="*/ 198 h 269"/>
                <a:gd name="T42" fmla="*/ 371 w 1331"/>
                <a:gd name="T43" fmla="*/ 188 h 269"/>
                <a:gd name="T44" fmla="*/ 515 w 1331"/>
                <a:gd name="T45" fmla="*/ 196 h 269"/>
                <a:gd name="T46" fmla="*/ 677 w 1331"/>
                <a:gd name="T47" fmla="*/ 214 h 269"/>
                <a:gd name="T48" fmla="*/ 753 w 1331"/>
                <a:gd name="T49" fmla="*/ 228 h 269"/>
                <a:gd name="T50" fmla="*/ 831 w 1331"/>
                <a:gd name="T51" fmla="*/ 240 h 269"/>
                <a:gd name="T52" fmla="*/ 851 w 1331"/>
                <a:gd name="T53" fmla="*/ 248 h 269"/>
                <a:gd name="T54" fmla="*/ 931 w 1331"/>
                <a:gd name="T55" fmla="*/ 250 h 269"/>
                <a:gd name="T56" fmla="*/ 985 w 1331"/>
                <a:gd name="T57" fmla="*/ 254 h 269"/>
                <a:gd name="T58" fmla="*/ 1005 w 1331"/>
                <a:gd name="T59" fmla="*/ 264 h 269"/>
                <a:gd name="T60" fmla="*/ 1159 w 1331"/>
                <a:gd name="T61" fmla="*/ 256 h 269"/>
                <a:gd name="T62" fmla="*/ 1309 w 1331"/>
                <a:gd name="T63" fmla="*/ 236 h 269"/>
                <a:gd name="T64" fmla="*/ 1331 w 1331"/>
                <a:gd name="T65" fmla="*/ 226 h 269"/>
                <a:gd name="T66" fmla="*/ 1316 w 1331"/>
                <a:gd name="T67" fmla="*/ 229 h 2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1"/>
                <a:gd name="T103" fmla="*/ 0 h 269"/>
                <a:gd name="T104" fmla="*/ 1331 w 1331"/>
                <a:gd name="T105" fmla="*/ 269 h 2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1" h="269">
                  <a:moveTo>
                    <a:pt x="129" y="110"/>
                  </a:moveTo>
                  <a:cubicBezTo>
                    <a:pt x="124" y="96"/>
                    <a:pt x="124" y="83"/>
                    <a:pt x="111" y="74"/>
                  </a:cubicBezTo>
                  <a:cubicBezTo>
                    <a:pt x="104" y="63"/>
                    <a:pt x="93" y="60"/>
                    <a:pt x="83" y="54"/>
                  </a:cubicBezTo>
                  <a:cubicBezTo>
                    <a:pt x="79" y="52"/>
                    <a:pt x="71" y="46"/>
                    <a:pt x="71" y="46"/>
                  </a:cubicBezTo>
                  <a:cubicBezTo>
                    <a:pt x="67" y="40"/>
                    <a:pt x="65" y="33"/>
                    <a:pt x="61" y="28"/>
                  </a:cubicBezTo>
                  <a:cubicBezTo>
                    <a:pt x="54" y="19"/>
                    <a:pt x="35" y="19"/>
                    <a:pt x="25" y="12"/>
                  </a:cubicBezTo>
                  <a:cubicBezTo>
                    <a:pt x="20" y="5"/>
                    <a:pt x="16" y="5"/>
                    <a:pt x="9" y="0"/>
                  </a:cubicBezTo>
                  <a:cubicBezTo>
                    <a:pt x="1" y="12"/>
                    <a:pt x="0" y="29"/>
                    <a:pt x="13" y="38"/>
                  </a:cubicBezTo>
                  <a:cubicBezTo>
                    <a:pt x="23" y="52"/>
                    <a:pt x="11" y="84"/>
                    <a:pt x="29" y="90"/>
                  </a:cubicBezTo>
                  <a:cubicBezTo>
                    <a:pt x="32" y="99"/>
                    <a:pt x="34" y="107"/>
                    <a:pt x="37" y="116"/>
                  </a:cubicBezTo>
                  <a:cubicBezTo>
                    <a:pt x="38" y="120"/>
                    <a:pt x="41" y="128"/>
                    <a:pt x="41" y="128"/>
                  </a:cubicBezTo>
                  <a:cubicBezTo>
                    <a:pt x="43" y="149"/>
                    <a:pt x="49" y="167"/>
                    <a:pt x="57" y="186"/>
                  </a:cubicBezTo>
                  <a:cubicBezTo>
                    <a:pt x="59" y="190"/>
                    <a:pt x="59" y="195"/>
                    <a:pt x="63" y="198"/>
                  </a:cubicBezTo>
                  <a:cubicBezTo>
                    <a:pt x="66" y="200"/>
                    <a:pt x="75" y="202"/>
                    <a:pt x="75" y="202"/>
                  </a:cubicBezTo>
                  <a:cubicBezTo>
                    <a:pt x="80" y="218"/>
                    <a:pt x="93" y="220"/>
                    <a:pt x="109" y="222"/>
                  </a:cubicBezTo>
                  <a:cubicBezTo>
                    <a:pt x="124" y="227"/>
                    <a:pt x="129" y="239"/>
                    <a:pt x="143" y="244"/>
                  </a:cubicBezTo>
                  <a:cubicBezTo>
                    <a:pt x="159" y="269"/>
                    <a:pt x="215" y="250"/>
                    <a:pt x="229" y="250"/>
                  </a:cubicBezTo>
                  <a:cubicBezTo>
                    <a:pt x="256" y="241"/>
                    <a:pt x="251" y="244"/>
                    <a:pt x="291" y="242"/>
                  </a:cubicBezTo>
                  <a:cubicBezTo>
                    <a:pt x="295" y="229"/>
                    <a:pt x="309" y="222"/>
                    <a:pt x="321" y="218"/>
                  </a:cubicBezTo>
                  <a:cubicBezTo>
                    <a:pt x="327" y="216"/>
                    <a:pt x="339" y="212"/>
                    <a:pt x="339" y="212"/>
                  </a:cubicBezTo>
                  <a:cubicBezTo>
                    <a:pt x="348" y="198"/>
                    <a:pt x="342" y="202"/>
                    <a:pt x="353" y="198"/>
                  </a:cubicBezTo>
                  <a:cubicBezTo>
                    <a:pt x="358" y="190"/>
                    <a:pt x="362" y="190"/>
                    <a:pt x="371" y="188"/>
                  </a:cubicBezTo>
                  <a:cubicBezTo>
                    <a:pt x="429" y="192"/>
                    <a:pt x="436" y="195"/>
                    <a:pt x="515" y="196"/>
                  </a:cubicBezTo>
                  <a:cubicBezTo>
                    <a:pt x="556" y="224"/>
                    <a:pt x="631" y="212"/>
                    <a:pt x="677" y="214"/>
                  </a:cubicBezTo>
                  <a:cubicBezTo>
                    <a:pt x="700" y="222"/>
                    <a:pt x="728" y="226"/>
                    <a:pt x="753" y="228"/>
                  </a:cubicBezTo>
                  <a:cubicBezTo>
                    <a:pt x="761" y="253"/>
                    <a:pt x="831" y="240"/>
                    <a:pt x="831" y="240"/>
                  </a:cubicBezTo>
                  <a:cubicBezTo>
                    <a:pt x="835" y="251"/>
                    <a:pt x="831" y="247"/>
                    <a:pt x="851" y="248"/>
                  </a:cubicBezTo>
                  <a:cubicBezTo>
                    <a:pt x="878" y="249"/>
                    <a:pt x="904" y="249"/>
                    <a:pt x="931" y="250"/>
                  </a:cubicBezTo>
                  <a:cubicBezTo>
                    <a:pt x="958" y="257"/>
                    <a:pt x="913" y="246"/>
                    <a:pt x="985" y="254"/>
                  </a:cubicBezTo>
                  <a:cubicBezTo>
                    <a:pt x="991" y="255"/>
                    <a:pt x="999" y="262"/>
                    <a:pt x="1005" y="264"/>
                  </a:cubicBezTo>
                  <a:cubicBezTo>
                    <a:pt x="1066" y="260"/>
                    <a:pt x="1078" y="257"/>
                    <a:pt x="1159" y="256"/>
                  </a:cubicBezTo>
                  <a:cubicBezTo>
                    <a:pt x="1209" y="223"/>
                    <a:pt x="1234" y="237"/>
                    <a:pt x="1309" y="236"/>
                  </a:cubicBezTo>
                  <a:cubicBezTo>
                    <a:pt x="1318" y="233"/>
                    <a:pt x="1323" y="230"/>
                    <a:pt x="1331" y="226"/>
                  </a:cubicBezTo>
                  <a:lnTo>
                    <a:pt x="1316" y="22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173" name="Freeform 30"/>
            <p:cNvSpPr>
              <a:spLocks/>
            </p:cNvSpPr>
            <p:nvPr/>
          </p:nvSpPr>
          <p:spPr bwMode="auto">
            <a:xfrm>
              <a:off x="3930" y="932"/>
              <a:ext cx="583" cy="852"/>
            </a:xfrm>
            <a:custGeom>
              <a:avLst/>
              <a:gdLst>
                <a:gd name="T0" fmla="*/ 0 w 583"/>
                <a:gd name="T1" fmla="*/ 52 h 852"/>
                <a:gd name="T2" fmla="*/ 52 w 583"/>
                <a:gd name="T3" fmla="*/ 38 h 852"/>
                <a:gd name="T4" fmla="*/ 96 w 583"/>
                <a:gd name="T5" fmla="*/ 36 h 852"/>
                <a:gd name="T6" fmla="*/ 122 w 583"/>
                <a:gd name="T7" fmla="*/ 24 h 852"/>
                <a:gd name="T8" fmla="*/ 134 w 583"/>
                <a:gd name="T9" fmla="*/ 20 h 852"/>
                <a:gd name="T10" fmla="*/ 156 w 583"/>
                <a:gd name="T11" fmla="*/ 0 h 852"/>
                <a:gd name="T12" fmla="*/ 198 w 583"/>
                <a:gd name="T13" fmla="*/ 6 h 852"/>
                <a:gd name="T14" fmla="*/ 212 w 583"/>
                <a:gd name="T15" fmla="*/ 26 h 852"/>
                <a:gd name="T16" fmla="*/ 242 w 583"/>
                <a:gd name="T17" fmla="*/ 46 h 852"/>
                <a:gd name="T18" fmla="*/ 282 w 583"/>
                <a:gd name="T19" fmla="*/ 70 h 852"/>
                <a:gd name="T20" fmla="*/ 340 w 583"/>
                <a:gd name="T21" fmla="*/ 88 h 852"/>
                <a:gd name="T22" fmla="*/ 354 w 583"/>
                <a:gd name="T23" fmla="*/ 110 h 852"/>
                <a:gd name="T24" fmla="*/ 374 w 583"/>
                <a:gd name="T25" fmla="*/ 138 h 852"/>
                <a:gd name="T26" fmla="*/ 380 w 583"/>
                <a:gd name="T27" fmla="*/ 160 h 852"/>
                <a:gd name="T28" fmla="*/ 388 w 583"/>
                <a:gd name="T29" fmla="*/ 186 h 852"/>
                <a:gd name="T30" fmla="*/ 394 w 583"/>
                <a:gd name="T31" fmla="*/ 294 h 852"/>
                <a:gd name="T32" fmla="*/ 406 w 583"/>
                <a:gd name="T33" fmla="*/ 352 h 852"/>
                <a:gd name="T34" fmla="*/ 430 w 583"/>
                <a:gd name="T35" fmla="*/ 396 h 852"/>
                <a:gd name="T36" fmla="*/ 450 w 583"/>
                <a:gd name="T37" fmla="*/ 466 h 852"/>
                <a:gd name="T38" fmla="*/ 466 w 583"/>
                <a:gd name="T39" fmla="*/ 494 h 852"/>
                <a:gd name="T40" fmla="*/ 480 w 583"/>
                <a:gd name="T41" fmla="*/ 530 h 852"/>
                <a:gd name="T42" fmla="*/ 488 w 583"/>
                <a:gd name="T43" fmla="*/ 540 h 852"/>
                <a:gd name="T44" fmla="*/ 500 w 583"/>
                <a:gd name="T45" fmla="*/ 636 h 852"/>
                <a:gd name="T46" fmla="*/ 526 w 583"/>
                <a:gd name="T47" fmla="*/ 666 h 852"/>
                <a:gd name="T48" fmla="*/ 540 w 583"/>
                <a:gd name="T49" fmla="*/ 680 h 852"/>
                <a:gd name="T50" fmla="*/ 552 w 583"/>
                <a:gd name="T51" fmla="*/ 688 h 852"/>
                <a:gd name="T52" fmla="*/ 550 w 583"/>
                <a:gd name="T53" fmla="*/ 710 h 852"/>
                <a:gd name="T54" fmla="*/ 546 w 583"/>
                <a:gd name="T55" fmla="*/ 722 h 852"/>
                <a:gd name="T56" fmla="*/ 564 w 583"/>
                <a:gd name="T57" fmla="*/ 794 h 852"/>
                <a:gd name="T58" fmla="*/ 572 w 583"/>
                <a:gd name="T59" fmla="*/ 836 h 852"/>
                <a:gd name="T60" fmla="*/ 570 w 583"/>
                <a:gd name="T61" fmla="*/ 850 h 852"/>
                <a:gd name="T62" fmla="*/ 566 w 583"/>
                <a:gd name="T63" fmla="*/ 844 h 852"/>
                <a:gd name="T64" fmla="*/ 570 w 583"/>
                <a:gd name="T65" fmla="*/ 836 h 852"/>
                <a:gd name="T66" fmla="*/ 583 w 583"/>
                <a:gd name="T67" fmla="*/ 820 h 8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3"/>
                <a:gd name="T103" fmla="*/ 0 h 852"/>
                <a:gd name="T104" fmla="*/ 583 w 583"/>
                <a:gd name="T105" fmla="*/ 852 h 8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3" h="852">
                  <a:moveTo>
                    <a:pt x="0" y="52"/>
                  </a:moveTo>
                  <a:cubicBezTo>
                    <a:pt x="23" y="50"/>
                    <a:pt x="32" y="45"/>
                    <a:pt x="52" y="38"/>
                  </a:cubicBezTo>
                  <a:cubicBezTo>
                    <a:pt x="66" y="33"/>
                    <a:pt x="81" y="37"/>
                    <a:pt x="96" y="36"/>
                  </a:cubicBezTo>
                  <a:cubicBezTo>
                    <a:pt x="106" y="33"/>
                    <a:pt x="111" y="28"/>
                    <a:pt x="122" y="24"/>
                  </a:cubicBezTo>
                  <a:cubicBezTo>
                    <a:pt x="126" y="23"/>
                    <a:pt x="134" y="20"/>
                    <a:pt x="134" y="20"/>
                  </a:cubicBezTo>
                  <a:cubicBezTo>
                    <a:pt x="141" y="13"/>
                    <a:pt x="148" y="5"/>
                    <a:pt x="156" y="0"/>
                  </a:cubicBezTo>
                  <a:cubicBezTo>
                    <a:pt x="170" y="2"/>
                    <a:pt x="184" y="4"/>
                    <a:pt x="198" y="6"/>
                  </a:cubicBezTo>
                  <a:cubicBezTo>
                    <a:pt x="204" y="15"/>
                    <a:pt x="202" y="23"/>
                    <a:pt x="212" y="26"/>
                  </a:cubicBezTo>
                  <a:cubicBezTo>
                    <a:pt x="218" y="45"/>
                    <a:pt x="220" y="44"/>
                    <a:pt x="242" y="46"/>
                  </a:cubicBezTo>
                  <a:cubicBezTo>
                    <a:pt x="255" y="55"/>
                    <a:pt x="268" y="61"/>
                    <a:pt x="282" y="70"/>
                  </a:cubicBezTo>
                  <a:cubicBezTo>
                    <a:pt x="295" y="89"/>
                    <a:pt x="319" y="87"/>
                    <a:pt x="340" y="88"/>
                  </a:cubicBezTo>
                  <a:cubicBezTo>
                    <a:pt x="353" y="92"/>
                    <a:pt x="348" y="101"/>
                    <a:pt x="354" y="110"/>
                  </a:cubicBezTo>
                  <a:cubicBezTo>
                    <a:pt x="362" y="122"/>
                    <a:pt x="371" y="122"/>
                    <a:pt x="374" y="138"/>
                  </a:cubicBezTo>
                  <a:cubicBezTo>
                    <a:pt x="375" y="145"/>
                    <a:pt x="380" y="160"/>
                    <a:pt x="380" y="160"/>
                  </a:cubicBezTo>
                  <a:cubicBezTo>
                    <a:pt x="382" y="172"/>
                    <a:pt x="382" y="177"/>
                    <a:pt x="388" y="186"/>
                  </a:cubicBezTo>
                  <a:cubicBezTo>
                    <a:pt x="389" y="211"/>
                    <a:pt x="383" y="261"/>
                    <a:pt x="394" y="294"/>
                  </a:cubicBezTo>
                  <a:cubicBezTo>
                    <a:pt x="395" y="324"/>
                    <a:pt x="386" y="338"/>
                    <a:pt x="406" y="352"/>
                  </a:cubicBezTo>
                  <a:cubicBezTo>
                    <a:pt x="411" y="367"/>
                    <a:pt x="421" y="383"/>
                    <a:pt x="430" y="396"/>
                  </a:cubicBezTo>
                  <a:cubicBezTo>
                    <a:pt x="437" y="417"/>
                    <a:pt x="435" y="451"/>
                    <a:pt x="450" y="466"/>
                  </a:cubicBezTo>
                  <a:cubicBezTo>
                    <a:pt x="453" y="476"/>
                    <a:pt x="457" y="488"/>
                    <a:pt x="466" y="494"/>
                  </a:cubicBezTo>
                  <a:cubicBezTo>
                    <a:pt x="470" y="505"/>
                    <a:pt x="474" y="521"/>
                    <a:pt x="480" y="530"/>
                  </a:cubicBezTo>
                  <a:cubicBezTo>
                    <a:pt x="482" y="534"/>
                    <a:pt x="484" y="544"/>
                    <a:pt x="488" y="540"/>
                  </a:cubicBezTo>
                  <a:cubicBezTo>
                    <a:pt x="503" y="570"/>
                    <a:pt x="485" y="607"/>
                    <a:pt x="500" y="636"/>
                  </a:cubicBezTo>
                  <a:cubicBezTo>
                    <a:pt x="506" y="647"/>
                    <a:pt x="517" y="658"/>
                    <a:pt x="526" y="666"/>
                  </a:cubicBezTo>
                  <a:cubicBezTo>
                    <a:pt x="531" y="670"/>
                    <a:pt x="535" y="676"/>
                    <a:pt x="540" y="680"/>
                  </a:cubicBezTo>
                  <a:cubicBezTo>
                    <a:pt x="544" y="683"/>
                    <a:pt x="552" y="688"/>
                    <a:pt x="552" y="688"/>
                  </a:cubicBezTo>
                  <a:cubicBezTo>
                    <a:pt x="555" y="702"/>
                    <a:pt x="555" y="695"/>
                    <a:pt x="550" y="710"/>
                  </a:cubicBezTo>
                  <a:cubicBezTo>
                    <a:pt x="549" y="714"/>
                    <a:pt x="546" y="722"/>
                    <a:pt x="546" y="722"/>
                  </a:cubicBezTo>
                  <a:cubicBezTo>
                    <a:pt x="547" y="743"/>
                    <a:pt x="542" y="779"/>
                    <a:pt x="564" y="794"/>
                  </a:cubicBezTo>
                  <a:cubicBezTo>
                    <a:pt x="569" y="808"/>
                    <a:pt x="567" y="822"/>
                    <a:pt x="572" y="836"/>
                  </a:cubicBezTo>
                  <a:cubicBezTo>
                    <a:pt x="571" y="841"/>
                    <a:pt x="573" y="846"/>
                    <a:pt x="570" y="850"/>
                  </a:cubicBezTo>
                  <a:cubicBezTo>
                    <a:pt x="569" y="852"/>
                    <a:pt x="566" y="846"/>
                    <a:pt x="566" y="844"/>
                  </a:cubicBezTo>
                  <a:cubicBezTo>
                    <a:pt x="566" y="841"/>
                    <a:pt x="570" y="836"/>
                    <a:pt x="570" y="836"/>
                  </a:cubicBezTo>
                  <a:lnTo>
                    <a:pt x="583" y="8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174" name="Freeform 31"/>
            <p:cNvSpPr>
              <a:spLocks/>
            </p:cNvSpPr>
            <p:nvPr/>
          </p:nvSpPr>
          <p:spPr bwMode="auto">
            <a:xfrm>
              <a:off x="4266" y="1780"/>
              <a:ext cx="298" cy="1064"/>
            </a:xfrm>
            <a:custGeom>
              <a:avLst/>
              <a:gdLst>
                <a:gd name="T0" fmla="*/ 240 w 298"/>
                <a:gd name="T1" fmla="*/ 0 h 1064"/>
                <a:gd name="T2" fmla="*/ 240 w 298"/>
                <a:gd name="T3" fmla="*/ 78 h 1064"/>
                <a:gd name="T4" fmla="*/ 212 w 298"/>
                <a:gd name="T5" fmla="*/ 114 h 1064"/>
                <a:gd name="T6" fmla="*/ 194 w 298"/>
                <a:gd name="T7" fmla="*/ 146 h 1064"/>
                <a:gd name="T8" fmla="*/ 128 w 298"/>
                <a:gd name="T9" fmla="*/ 172 h 1064"/>
                <a:gd name="T10" fmla="*/ 90 w 298"/>
                <a:gd name="T11" fmla="*/ 182 h 1064"/>
                <a:gd name="T12" fmla="*/ 78 w 298"/>
                <a:gd name="T13" fmla="*/ 198 h 1064"/>
                <a:gd name="T14" fmla="*/ 76 w 298"/>
                <a:gd name="T15" fmla="*/ 246 h 1064"/>
                <a:gd name="T16" fmla="*/ 66 w 298"/>
                <a:gd name="T17" fmla="*/ 248 h 1064"/>
                <a:gd name="T18" fmla="*/ 42 w 298"/>
                <a:gd name="T19" fmla="*/ 260 h 1064"/>
                <a:gd name="T20" fmla="*/ 28 w 298"/>
                <a:gd name="T21" fmla="*/ 302 h 1064"/>
                <a:gd name="T22" fmla="*/ 10 w 298"/>
                <a:gd name="T23" fmla="*/ 334 h 1064"/>
                <a:gd name="T24" fmla="*/ 0 w 298"/>
                <a:gd name="T25" fmla="*/ 362 h 1064"/>
                <a:gd name="T26" fmla="*/ 28 w 298"/>
                <a:gd name="T27" fmla="*/ 386 h 1064"/>
                <a:gd name="T28" fmla="*/ 56 w 298"/>
                <a:gd name="T29" fmla="*/ 392 h 1064"/>
                <a:gd name="T30" fmla="*/ 106 w 298"/>
                <a:gd name="T31" fmla="*/ 406 h 1064"/>
                <a:gd name="T32" fmla="*/ 100 w 298"/>
                <a:gd name="T33" fmla="*/ 412 h 1064"/>
                <a:gd name="T34" fmla="*/ 114 w 298"/>
                <a:gd name="T35" fmla="*/ 436 h 1064"/>
                <a:gd name="T36" fmla="*/ 126 w 298"/>
                <a:gd name="T37" fmla="*/ 440 h 1064"/>
                <a:gd name="T38" fmla="*/ 138 w 298"/>
                <a:gd name="T39" fmla="*/ 444 h 1064"/>
                <a:gd name="T40" fmla="*/ 156 w 298"/>
                <a:gd name="T41" fmla="*/ 470 h 1064"/>
                <a:gd name="T42" fmla="*/ 176 w 298"/>
                <a:gd name="T43" fmla="*/ 478 h 1064"/>
                <a:gd name="T44" fmla="*/ 176 w 298"/>
                <a:gd name="T45" fmla="*/ 546 h 1064"/>
                <a:gd name="T46" fmla="*/ 158 w 298"/>
                <a:gd name="T47" fmla="*/ 556 h 1064"/>
                <a:gd name="T48" fmla="*/ 156 w 298"/>
                <a:gd name="T49" fmla="*/ 644 h 1064"/>
                <a:gd name="T50" fmla="*/ 144 w 298"/>
                <a:gd name="T51" fmla="*/ 662 h 1064"/>
                <a:gd name="T52" fmla="*/ 146 w 298"/>
                <a:gd name="T53" fmla="*/ 726 h 1064"/>
                <a:gd name="T54" fmla="*/ 144 w 298"/>
                <a:gd name="T55" fmla="*/ 738 h 1064"/>
                <a:gd name="T56" fmla="*/ 156 w 298"/>
                <a:gd name="T57" fmla="*/ 743 h 1064"/>
                <a:gd name="T58" fmla="*/ 150 w 298"/>
                <a:gd name="T59" fmla="*/ 744 h 1064"/>
                <a:gd name="T60" fmla="*/ 164 w 298"/>
                <a:gd name="T61" fmla="*/ 764 h 1064"/>
                <a:gd name="T62" fmla="*/ 174 w 298"/>
                <a:gd name="T63" fmla="*/ 792 h 1064"/>
                <a:gd name="T64" fmla="*/ 192 w 298"/>
                <a:gd name="T65" fmla="*/ 818 h 1064"/>
                <a:gd name="T66" fmla="*/ 216 w 298"/>
                <a:gd name="T67" fmla="*/ 848 h 1064"/>
                <a:gd name="T68" fmla="*/ 202 w 298"/>
                <a:gd name="T69" fmla="*/ 872 h 1064"/>
                <a:gd name="T70" fmla="*/ 194 w 298"/>
                <a:gd name="T71" fmla="*/ 890 h 1064"/>
                <a:gd name="T72" fmla="*/ 206 w 298"/>
                <a:gd name="T73" fmla="*/ 922 h 1064"/>
                <a:gd name="T74" fmla="*/ 214 w 298"/>
                <a:gd name="T75" fmla="*/ 938 h 1064"/>
                <a:gd name="T76" fmla="*/ 234 w 298"/>
                <a:gd name="T77" fmla="*/ 940 h 1064"/>
                <a:gd name="T78" fmla="*/ 240 w 298"/>
                <a:gd name="T79" fmla="*/ 944 h 1064"/>
                <a:gd name="T80" fmla="*/ 242 w 298"/>
                <a:gd name="T81" fmla="*/ 950 h 1064"/>
                <a:gd name="T82" fmla="*/ 260 w 298"/>
                <a:gd name="T83" fmla="*/ 958 h 1064"/>
                <a:gd name="T84" fmla="*/ 276 w 298"/>
                <a:gd name="T85" fmla="*/ 990 h 1064"/>
                <a:gd name="T86" fmla="*/ 288 w 298"/>
                <a:gd name="T87" fmla="*/ 1008 h 1064"/>
                <a:gd name="T88" fmla="*/ 290 w 298"/>
                <a:gd name="T89" fmla="*/ 1046 h 1064"/>
                <a:gd name="T90" fmla="*/ 298 w 298"/>
                <a:gd name="T91" fmla="*/ 1064 h 10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8"/>
                <a:gd name="T139" fmla="*/ 0 h 1064"/>
                <a:gd name="T140" fmla="*/ 298 w 298"/>
                <a:gd name="T141" fmla="*/ 1064 h 10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8" h="1064">
                  <a:moveTo>
                    <a:pt x="240" y="0"/>
                  </a:moveTo>
                  <a:cubicBezTo>
                    <a:pt x="238" y="25"/>
                    <a:pt x="232" y="54"/>
                    <a:pt x="240" y="78"/>
                  </a:cubicBezTo>
                  <a:cubicBezTo>
                    <a:pt x="238" y="113"/>
                    <a:pt x="239" y="110"/>
                    <a:pt x="212" y="114"/>
                  </a:cubicBezTo>
                  <a:cubicBezTo>
                    <a:pt x="200" y="122"/>
                    <a:pt x="208" y="141"/>
                    <a:pt x="194" y="146"/>
                  </a:cubicBezTo>
                  <a:cubicBezTo>
                    <a:pt x="181" y="166"/>
                    <a:pt x="149" y="170"/>
                    <a:pt x="128" y="172"/>
                  </a:cubicBezTo>
                  <a:cubicBezTo>
                    <a:pt x="115" y="176"/>
                    <a:pt x="103" y="179"/>
                    <a:pt x="90" y="182"/>
                  </a:cubicBezTo>
                  <a:cubicBezTo>
                    <a:pt x="83" y="187"/>
                    <a:pt x="81" y="190"/>
                    <a:pt x="78" y="198"/>
                  </a:cubicBezTo>
                  <a:cubicBezTo>
                    <a:pt x="77" y="214"/>
                    <a:pt x="80" y="230"/>
                    <a:pt x="76" y="246"/>
                  </a:cubicBezTo>
                  <a:cubicBezTo>
                    <a:pt x="75" y="249"/>
                    <a:pt x="69" y="247"/>
                    <a:pt x="66" y="248"/>
                  </a:cubicBezTo>
                  <a:cubicBezTo>
                    <a:pt x="58" y="251"/>
                    <a:pt x="49" y="255"/>
                    <a:pt x="42" y="260"/>
                  </a:cubicBezTo>
                  <a:cubicBezTo>
                    <a:pt x="39" y="307"/>
                    <a:pt x="49" y="288"/>
                    <a:pt x="28" y="302"/>
                  </a:cubicBezTo>
                  <a:cubicBezTo>
                    <a:pt x="25" y="315"/>
                    <a:pt x="22" y="326"/>
                    <a:pt x="10" y="334"/>
                  </a:cubicBezTo>
                  <a:cubicBezTo>
                    <a:pt x="7" y="344"/>
                    <a:pt x="6" y="353"/>
                    <a:pt x="0" y="362"/>
                  </a:cubicBezTo>
                  <a:cubicBezTo>
                    <a:pt x="3" y="384"/>
                    <a:pt x="6" y="383"/>
                    <a:pt x="28" y="386"/>
                  </a:cubicBezTo>
                  <a:cubicBezTo>
                    <a:pt x="42" y="395"/>
                    <a:pt x="27" y="387"/>
                    <a:pt x="56" y="392"/>
                  </a:cubicBezTo>
                  <a:cubicBezTo>
                    <a:pt x="71" y="395"/>
                    <a:pt x="91" y="401"/>
                    <a:pt x="106" y="406"/>
                  </a:cubicBezTo>
                  <a:cubicBezTo>
                    <a:pt x="92" y="411"/>
                    <a:pt x="90" y="409"/>
                    <a:pt x="100" y="412"/>
                  </a:cubicBezTo>
                  <a:cubicBezTo>
                    <a:pt x="106" y="421"/>
                    <a:pt x="110" y="425"/>
                    <a:pt x="114" y="436"/>
                  </a:cubicBezTo>
                  <a:cubicBezTo>
                    <a:pt x="115" y="440"/>
                    <a:pt x="122" y="439"/>
                    <a:pt x="126" y="440"/>
                  </a:cubicBezTo>
                  <a:cubicBezTo>
                    <a:pt x="130" y="441"/>
                    <a:pt x="138" y="444"/>
                    <a:pt x="138" y="444"/>
                  </a:cubicBezTo>
                  <a:cubicBezTo>
                    <a:pt x="141" y="448"/>
                    <a:pt x="155" y="470"/>
                    <a:pt x="156" y="470"/>
                  </a:cubicBezTo>
                  <a:cubicBezTo>
                    <a:pt x="164" y="472"/>
                    <a:pt x="169" y="473"/>
                    <a:pt x="176" y="478"/>
                  </a:cubicBezTo>
                  <a:cubicBezTo>
                    <a:pt x="184" y="502"/>
                    <a:pt x="182" y="494"/>
                    <a:pt x="176" y="546"/>
                  </a:cubicBezTo>
                  <a:cubicBezTo>
                    <a:pt x="175" y="553"/>
                    <a:pt x="158" y="556"/>
                    <a:pt x="158" y="556"/>
                  </a:cubicBezTo>
                  <a:cubicBezTo>
                    <a:pt x="149" y="584"/>
                    <a:pt x="160" y="615"/>
                    <a:pt x="156" y="644"/>
                  </a:cubicBezTo>
                  <a:cubicBezTo>
                    <a:pt x="155" y="651"/>
                    <a:pt x="144" y="662"/>
                    <a:pt x="144" y="662"/>
                  </a:cubicBezTo>
                  <a:cubicBezTo>
                    <a:pt x="145" y="683"/>
                    <a:pt x="146" y="705"/>
                    <a:pt x="146" y="726"/>
                  </a:cubicBezTo>
                  <a:cubicBezTo>
                    <a:pt x="146" y="730"/>
                    <a:pt x="144" y="738"/>
                    <a:pt x="144" y="738"/>
                  </a:cubicBezTo>
                  <a:cubicBezTo>
                    <a:pt x="148" y="740"/>
                    <a:pt x="153" y="740"/>
                    <a:pt x="156" y="743"/>
                  </a:cubicBezTo>
                  <a:cubicBezTo>
                    <a:pt x="157" y="744"/>
                    <a:pt x="150" y="742"/>
                    <a:pt x="150" y="744"/>
                  </a:cubicBezTo>
                  <a:cubicBezTo>
                    <a:pt x="149" y="753"/>
                    <a:pt x="157" y="762"/>
                    <a:pt x="164" y="764"/>
                  </a:cubicBezTo>
                  <a:cubicBezTo>
                    <a:pt x="167" y="774"/>
                    <a:pt x="171" y="782"/>
                    <a:pt x="174" y="792"/>
                  </a:cubicBezTo>
                  <a:cubicBezTo>
                    <a:pt x="176" y="813"/>
                    <a:pt x="173" y="814"/>
                    <a:pt x="192" y="818"/>
                  </a:cubicBezTo>
                  <a:cubicBezTo>
                    <a:pt x="202" y="825"/>
                    <a:pt x="207" y="839"/>
                    <a:pt x="216" y="848"/>
                  </a:cubicBezTo>
                  <a:cubicBezTo>
                    <a:pt x="219" y="866"/>
                    <a:pt x="215" y="864"/>
                    <a:pt x="202" y="872"/>
                  </a:cubicBezTo>
                  <a:cubicBezTo>
                    <a:pt x="200" y="879"/>
                    <a:pt x="196" y="883"/>
                    <a:pt x="194" y="890"/>
                  </a:cubicBezTo>
                  <a:cubicBezTo>
                    <a:pt x="196" y="908"/>
                    <a:pt x="193" y="913"/>
                    <a:pt x="206" y="922"/>
                  </a:cubicBezTo>
                  <a:cubicBezTo>
                    <a:pt x="209" y="927"/>
                    <a:pt x="210" y="934"/>
                    <a:pt x="214" y="938"/>
                  </a:cubicBezTo>
                  <a:cubicBezTo>
                    <a:pt x="186" y="906"/>
                    <a:pt x="218" y="937"/>
                    <a:pt x="234" y="940"/>
                  </a:cubicBezTo>
                  <a:cubicBezTo>
                    <a:pt x="236" y="941"/>
                    <a:pt x="238" y="942"/>
                    <a:pt x="240" y="944"/>
                  </a:cubicBezTo>
                  <a:cubicBezTo>
                    <a:pt x="241" y="946"/>
                    <a:pt x="241" y="949"/>
                    <a:pt x="242" y="950"/>
                  </a:cubicBezTo>
                  <a:cubicBezTo>
                    <a:pt x="245" y="953"/>
                    <a:pt x="256" y="957"/>
                    <a:pt x="260" y="958"/>
                  </a:cubicBezTo>
                  <a:cubicBezTo>
                    <a:pt x="271" y="969"/>
                    <a:pt x="269" y="978"/>
                    <a:pt x="276" y="990"/>
                  </a:cubicBezTo>
                  <a:cubicBezTo>
                    <a:pt x="280" y="996"/>
                    <a:pt x="288" y="1008"/>
                    <a:pt x="288" y="1008"/>
                  </a:cubicBezTo>
                  <a:cubicBezTo>
                    <a:pt x="289" y="1021"/>
                    <a:pt x="289" y="1033"/>
                    <a:pt x="290" y="1046"/>
                  </a:cubicBezTo>
                  <a:cubicBezTo>
                    <a:pt x="291" y="1053"/>
                    <a:pt x="298" y="1064"/>
                    <a:pt x="298" y="10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175" name="Freeform 32"/>
            <p:cNvSpPr>
              <a:spLocks/>
            </p:cNvSpPr>
            <p:nvPr/>
          </p:nvSpPr>
          <p:spPr bwMode="auto">
            <a:xfrm>
              <a:off x="4136" y="2826"/>
              <a:ext cx="512" cy="1088"/>
            </a:xfrm>
            <a:custGeom>
              <a:avLst/>
              <a:gdLst>
                <a:gd name="T0" fmla="*/ 424 w 512"/>
                <a:gd name="T1" fmla="*/ 0 h 1088"/>
                <a:gd name="T2" fmla="*/ 438 w 512"/>
                <a:gd name="T3" fmla="*/ 30 h 1088"/>
                <a:gd name="T4" fmla="*/ 452 w 512"/>
                <a:gd name="T5" fmla="*/ 48 h 1088"/>
                <a:gd name="T6" fmla="*/ 464 w 512"/>
                <a:gd name="T7" fmla="*/ 52 h 1088"/>
                <a:gd name="T8" fmla="*/ 494 w 512"/>
                <a:gd name="T9" fmla="*/ 70 h 1088"/>
                <a:gd name="T10" fmla="*/ 510 w 512"/>
                <a:gd name="T11" fmla="*/ 100 h 1088"/>
                <a:gd name="T12" fmla="*/ 480 w 512"/>
                <a:gd name="T13" fmla="*/ 120 h 1088"/>
                <a:gd name="T14" fmla="*/ 470 w 512"/>
                <a:gd name="T15" fmla="*/ 136 h 1088"/>
                <a:gd name="T16" fmla="*/ 484 w 512"/>
                <a:gd name="T17" fmla="*/ 180 h 1088"/>
                <a:gd name="T18" fmla="*/ 502 w 512"/>
                <a:gd name="T19" fmla="*/ 210 h 1088"/>
                <a:gd name="T20" fmla="*/ 512 w 512"/>
                <a:gd name="T21" fmla="*/ 252 h 1088"/>
                <a:gd name="T22" fmla="*/ 480 w 512"/>
                <a:gd name="T23" fmla="*/ 316 h 1088"/>
                <a:gd name="T24" fmla="*/ 482 w 512"/>
                <a:gd name="T25" fmla="*/ 354 h 1088"/>
                <a:gd name="T26" fmla="*/ 430 w 512"/>
                <a:gd name="T27" fmla="*/ 376 h 1088"/>
                <a:gd name="T28" fmla="*/ 372 w 512"/>
                <a:gd name="T29" fmla="*/ 396 h 1088"/>
                <a:gd name="T30" fmla="*/ 348 w 512"/>
                <a:gd name="T31" fmla="*/ 442 h 1088"/>
                <a:gd name="T32" fmla="*/ 338 w 512"/>
                <a:gd name="T33" fmla="*/ 454 h 1088"/>
                <a:gd name="T34" fmla="*/ 314 w 512"/>
                <a:gd name="T35" fmla="*/ 466 h 1088"/>
                <a:gd name="T36" fmla="*/ 262 w 512"/>
                <a:gd name="T37" fmla="*/ 536 h 1088"/>
                <a:gd name="T38" fmla="*/ 244 w 512"/>
                <a:gd name="T39" fmla="*/ 554 h 1088"/>
                <a:gd name="T40" fmla="*/ 224 w 512"/>
                <a:gd name="T41" fmla="*/ 590 h 1088"/>
                <a:gd name="T42" fmla="*/ 206 w 512"/>
                <a:gd name="T43" fmla="*/ 598 h 1088"/>
                <a:gd name="T44" fmla="*/ 200 w 512"/>
                <a:gd name="T45" fmla="*/ 624 h 1088"/>
                <a:gd name="T46" fmla="*/ 216 w 512"/>
                <a:gd name="T47" fmla="*/ 606 h 1088"/>
                <a:gd name="T48" fmla="*/ 196 w 512"/>
                <a:gd name="T49" fmla="*/ 604 h 1088"/>
                <a:gd name="T50" fmla="*/ 206 w 512"/>
                <a:gd name="T51" fmla="*/ 608 h 1088"/>
                <a:gd name="T52" fmla="*/ 190 w 512"/>
                <a:gd name="T53" fmla="*/ 620 h 1088"/>
                <a:gd name="T54" fmla="*/ 156 w 512"/>
                <a:gd name="T55" fmla="*/ 658 h 1088"/>
                <a:gd name="T56" fmla="*/ 144 w 512"/>
                <a:gd name="T57" fmla="*/ 688 h 1088"/>
                <a:gd name="T58" fmla="*/ 132 w 512"/>
                <a:gd name="T59" fmla="*/ 704 h 1088"/>
                <a:gd name="T60" fmla="*/ 90 w 512"/>
                <a:gd name="T61" fmla="*/ 788 h 1088"/>
                <a:gd name="T62" fmla="*/ 72 w 512"/>
                <a:gd name="T63" fmla="*/ 798 h 1088"/>
                <a:gd name="T64" fmla="*/ 48 w 512"/>
                <a:gd name="T65" fmla="*/ 848 h 1088"/>
                <a:gd name="T66" fmla="*/ 38 w 512"/>
                <a:gd name="T67" fmla="*/ 856 h 1088"/>
                <a:gd name="T68" fmla="*/ 26 w 512"/>
                <a:gd name="T69" fmla="*/ 864 h 1088"/>
                <a:gd name="T70" fmla="*/ 0 w 512"/>
                <a:gd name="T71" fmla="*/ 902 h 1088"/>
                <a:gd name="T72" fmla="*/ 8 w 512"/>
                <a:gd name="T73" fmla="*/ 890 h 1088"/>
                <a:gd name="T74" fmla="*/ 14 w 512"/>
                <a:gd name="T75" fmla="*/ 876 h 1088"/>
                <a:gd name="T76" fmla="*/ 20 w 512"/>
                <a:gd name="T77" fmla="*/ 888 h 1088"/>
                <a:gd name="T78" fmla="*/ 44 w 512"/>
                <a:gd name="T79" fmla="*/ 930 h 1088"/>
                <a:gd name="T80" fmla="*/ 56 w 512"/>
                <a:gd name="T81" fmla="*/ 962 h 1088"/>
                <a:gd name="T82" fmla="*/ 58 w 512"/>
                <a:gd name="T83" fmla="*/ 1088 h 1088"/>
                <a:gd name="T84" fmla="*/ 59 w 512"/>
                <a:gd name="T85" fmla="*/ 1058 h 10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12"/>
                <a:gd name="T130" fmla="*/ 0 h 1088"/>
                <a:gd name="T131" fmla="*/ 512 w 512"/>
                <a:gd name="T132" fmla="*/ 1088 h 10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12" h="1088">
                  <a:moveTo>
                    <a:pt x="424" y="0"/>
                  </a:moveTo>
                  <a:cubicBezTo>
                    <a:pt x="431" y="11"/>
                    <a:pt x="427" y="22"/>
                    <a:pt x="438" y="30"/>
                  </a:cubicBezTo>
                  <a:cubicBezTo>
                    <a:pt x="441" y="35"/>
                    <a:pt x="447" y="45"/>
                    <a:pt x="452" y="48"/>
                  </a:cubicBezTo>
                  <a:cubicBezTo>
                    <a:pt x="456" y="50"/>
                    <a:pt x="464" y="52"/>
                    <a:pt x="464" y="52"/>
                  </a:cubicBezTo>
                  <a:cubicBezTo>
                    <a:pt x="472" y="60"/>
                    <a:pt x="483" y="66"/>
                    <a:pt x="494" y="70"/>
                  </a:cubicBezTo>
                  <a:cubicBezTo>
                    <a:pt x="501" y="80"/>
                    <a:pt x="503" y="90"/>
                    <a:pt x="510" y="100"/>
                  </a:cubicBezTo>
                  <a:cubicBezTo>
                    <a:pt x="498" y="104"/>
                    <a:pt x="493" y="116"/>
                    <a:pt x="480" y="120"/>
                  </a:cubicBezTo>
                  <a:cubicBezTo>
                    <a:pt x="477" y="128"/>
                    <a:pt x="473" y="128"/>
                    <a:pt x="470" y="136"/>
                  </a:cubicBezTo>
                  <a:cubicBezTo>
                    <a:pt x="471" y="153"/>
                    <a:pt x="469" y="170"/>
                    <a:pt x="484" y="180"/>
                  </a:cubicBezTo>
                  <a:cubicBezTo>
                    <a:pt x="491" y="191"/>
                    <a:pt x="492" y="200"/>
                    <a:pt x="502" y="210"/>
                  </a:cubicBezTo>
                  <a:cubicBezTo>
                    <a:pt x="507" y="224"/>
                    <a:pt x="504" y="240"/>
                    <a:pt x="512" y="252"/>
                  </a:cubicBezTo>
                  <a:cubicBezTo>
                    <a:pt x="510" y="275"/>
                    <a:pt x="505" y="308"/>
                    <a:pt x="480" y="316"/>
                  </a:cubicBezTo>
                  <a:cubicBezTo>
                    <a:pt x="483" y="330"/>
                    <a:pt x="487" y="338"/>
                    <a:pt x="482" y="354"/>
                  </a:cubicBezTo>
                  <a:cubicBezTo>
                    <a:pt x="479" y="364"/>
                    <a:pt x="442" y="374"/>
                    <a:pt x="430" y="376"/>
                  </a:cubicBezTo>
                  <a:cubicBezTo>
                    <a:pt x="412" y="388"/>
                    <a:pt x="392" y="389"/>
                    <a:pt x="372" y="396"/>
                  </a:cubicBezTo>
                  <a:cubicBezTo>
                    <a:pt x="364" y="412"/>
                    <a:pt x="368" y="435"/>
                    <a:pt x="348" y="442"/>
                  </a:cubicBezTo>
                  <a:cubicBezTo>
                    <a:pt x="344" y="446"/>
                    <a:pt x="342" y="450"/>
                    <a:pt x="338" y="454"/>
                  </a:cubicBezTo>
                  <a:cubicBezTo>
                    <a:pt x="332" y="460"/>
                    <a:pt x="322" y="461"/>
                    <a:pt x="314" y="466"/>
                  </a:cubicBezTo>
                  <a:cubicBezTo>
                    <a:pt x="298" y="490"/>
                    <a:pt x="286" y="520"/>
                    <a:pt x="262" y="536"/>
                  </a:cubicBezTo>
                  <a:cubicBezTo>
                    <a:pt x="260" y="543"/>
                    <a:pt x="251" y="550"/>
                    <a:pt x="244" y="554"/>
                  </a:cubicBezTo>
                  <a:cubicBezTo>
                    <a:pt x="237" y="565"/>
                    <a:pt x="232" y="580"/>
                    <a:pt x="224" y="590"/>
                  </a:cubicBezTo>
                  <a:cubicBezTo>
                    <a:pt x="220" y="595"/>
                    <a:pt x="206" y="598"/>
                    <a:pt x="206" y="598"/>
                  </a:cubicBezTo>
                  <a:cubicBezTo>
                    <a:pt x="196" y="608"/>
                    <a:pt x="198" y="609"/>
                    <a:pt x="200" y="624"/>
                  </a:cubicBezTo>
                  <a:cubicBezTo>
                    <a:pt x="203" y="619"/>
                    <a:pt x="214" y="610"/>
                    <a:pt x="216" y="606"/>
                  </a:cubicBezTo>
                  <a:cubicBezTo>
                    <a:pt x="209" y="605"/>
                    <a:pt x="203" y="603"/>
                    <a:pt x="196" y="604"/>
                  </a:cubicBezTo>
                  <a:cubicBezTo>
                    <a:pt x="192" y="605"/>
                    <a:pt x="204" y="605"/>
                    <a:pt x="206" y="608"/>
                  </a:cubicBezTo>
                  <a:cubicBezTo>
                    <a:pt x="208" y="612"/>
                    <a:pt x="192" y="619"/>
                    <a:pt x="190" y="620"/>
                  </a:cubicBezTo>
                  <a:cubicBezTo>
                    <a:pt x="181" y="646"/>
                    <a:pt x="177" y="644"/>
                    <a:pt x="156" y="658"/>
                  </a:cubicBezTo>
                  <a:cubicBezTo>
                    <a:pt x="149" y="668"/>
                    <a:pt x="153" y="679"/>
                    <a:pt x="144" y="688"/>
                  </a:cubicBezTo>
                  <a:cubicBezTo>
                    <a:pt x="141" y="696"/>
                    <a:pt x="139" y="699"/>
                    <a:pt x="132" y="704"/>
                  </a:cubicBezTo>
                  <a:cubicBezTo>
                    <a:pt x="114" y="730"/>
                    <a:pt x="108" y="762"/>
                    <a:pt x="90" y="788"/>
                  </a:cubicBezTo>
                  <a:cubicBezTo>
                    <a:pt x="87" y="792"/>
                    <a:pt x="76" y="795"/>
                    <a:pt x="72" y="798"/>
                  </a:cubicBezTo>
                  <a:cubicBezTo>
                    <a:pt x="61" y="815"/>
                    <a:pt x="66" y="836"/>
                    <a:pt x="48" y="848"/>
                  </a:cubicBezTo>
                  <a:cubicBezTo>
                    <a:pt x="41" y="859"/>
                    <a:pt x="48" y="850"/>
                    <a:pt x="38" y="856"/>
                  </a:cubicBezTo>
                  <a:cubicBezTo>
                    <a:pt x="34" y="858"/>
                    <a:pt x="26" y="864"/>
                    <a:pt x="26" y="864"/>
                  </a:cubicBezTo>
                  <a:cubicBezTo>
                    <a:pt x="21" y="879"/>
                    <a:pt x="17" y="896"/>
                    <a:pt x="0" y="902"/>
                  </a:cubicBezTo>
                  <a:cubicBezTo>
                    <a:pt x="3" y="898"/>
                    <a:pt x="8" y="890"/>
                    <a:pt x="8" y="890"/>
                  </a:cubicBezTo>
                  <a:cubicBezTo>
                    <a:pt x="10" y="885"/>
                    <a:pt x="9" y="874"/>
                    <a:pt x="14" y="876"/>
                  </a:cubicBezTo>
                  <a:cubicBezTo>
                    <a:pt x="21" y="879"/>
                    <a:pt x="20" y="910"/>
                    <a:pt x="20" y="888"/>
                  </a:cubicBezTo>
                  <a:cubicBezTo>
                    <a:pt x="4" y="913"/>
                    <a:pt x="29" y="920"/>
                    <a:pt x="44" y="930"/>
                  </a:cubicBezTo>
                  <a:cubicBezTo>
                    <a:pt x="48" y="943"/>
                    <a:pt x="46" y="952"/>
                    <a:pt x="56" y="962"/>
                  </a:cubicBezTo>
                  <a:cubicBezTo>
                    <a:pt x="71" y="1006"/>
                    <a:pt x="58" y="966"/>
                    <a:pt x="58" y="1088"/>
                  </a:cubicBezTo>
                  <a:lnTo>
                    <a:pt x="59" y="105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176" name="Freeform 33"/>
            <p:cNvSpPr>
              <a:spLocks/>
            </p:cNvSpPr>
            <p:nvPr/>
          </p:nvSpPr>
          <p:spPr bwMode="auto">
            <a:xfrm>
              <a:off x="2282" y="3303"/>
              <a:ext cx="1981" cy="713"/>
            </a:xfrm>
            <a:custGeom>
              <a:avLst/>
              <a:gdLst>
                <a:gd name="T0" fmla="*/ 1906 w 1981"/>
                <a:gd name="T1" fmla="*/ 375 h 713"/>
                <a:gd name="T2" fmla="*/ 1882 w 1981"/>
                <a:gd name="T3" fmla="*/ 457 h 713"/>
                <a:gd name="T4" fmla="*/ 1912 w 1981"/>
                <a:gd name="T5" fmla="*/ 559 h 713"/>
                <a:gd name="T6" fmla="*/ 1936 w 1981"/>
                <a:gd name="T7" fmla="*/ 623 h 713"/>
                <a:gd name="T8" fmla="*/ 1968 w 1981"/>
                <a:gd name="T9" fmla="*/ 641 h 713"/>
                <a:gd name="T10" fmla="*/ 1946 w 1981"/>
                <a:gd name="T11" fmla="*/ 697 h 713"/>
                <a:gd name="T12" fmla="*/ 1878 w 1981"/>
                <a:gd name="T13" fmla="*/ 679 h 713"/>
                <a:gd name="T14" fmla="*/ 1786 w 1981"/>
                <a:gd name="T15" fmla="*/ 645 h 713"/>
                <a:gd name="T16" fmla="*/ 1710 w 1981"/>
                <a:gd name="T17" fmla="*/ 617 h 713"/>
                <a:gd name="T18" fmla="*/ 1664 w 1981"/>
                <a:gd name="T19" fmla="*/ 603 h 713"/>
                <a:gd name="T20" fmla="*/ 1632 w 1981"/>
                <a:gd name="T21" fmla="*/ 565 h 713"/>
                <a:gd name="T22" fmla="*/ 1580 w 1981"/>
                <a:gd name="T23" fmla="*/ 519 h 713"/>
                <a:gd name="T24" fmla="*/ 1552 w 1981"/>
                <a:gd name="T25" fmla="*/ 531 h 713"/>
                <a:gd name="T26" fmla="*/ 1544 w 1981"/>
                <a:gd name="T27" fmla="*/ 521 h 713"/>
                <a:gd name="T28" fmla="*/ 1512 w 1981"/>
                <a:gd name="T29" fmla="*/ 495 h 713"/>
                <a:gd name="T30" fmla="*/ 1438 w 1981"/>
                <a:gd name="T31" fmla="*/ 499 h 713"/>
                <a:gd name="T32" fmla="*/ 1388 w 1981"/>
                <a:gd name="T33" fmla="*/ 481 h 713"/>
                <a:gd name="T34" fmla="*/ 1340 w 1981"/>
                <a:gd name="T35" fmla="*/ 501 h 713"/>
                <a:gd name="T36" fmla="*/ 1320 w 1981"/>
                <a:gd name="T37" fmla="*/ 497 h 713"/>
                <a:gd name="T38" fmla="*/ 1294 w 1981"/>
                <a:gd name="T39" fmla="*/ 521 h 713"/>
                <a:gd name="T40" fmla="*/ 1218 w 1981"/>
                <a:gd name="T41" fmla="*/ 557 h 713"/>
                <a:gd name="T42" fmla="*/ 1124 w 1981"/>
                <a:gd name="T43" fmla="*/ 511 h 713"/>
                <a:gd name="T44" fmla="*/ 1066 w 1981"/>
                <a:gd name="T45" fmla="*/ 507 h 713"/>
                <a:gd name="T46" fmla="*/ 1004 w 1981"/>
                <a:gd name="T47" fmla="*/ 555 h 713"/>
                <a:gd name="T48" fmla="*/ 950 w 1981"/>
                <a:gd name="T49" fmla="*/ 567 h 713"/>
                <a:gd name="T50" fmla="*/ 930 w 1981"/>
                <a:gd name="T51" fmla="*/ 605 h 713"/>
                <a:gd name="T52" fmla="*/ 896 w 1981"/>
                <a:gd name="T53" fmla="*/ 629 h 713"/>
                <a:gd name="T54" fmla="*/ 852 w 1981"/>
                <a:gd name="T55" fmla="*/ 623 h 713"/>
                <a:gd name="T56" fmla="*/ 802 w 1981"/>
                <a:gd name="T57" fmla="*/ 521 h 713"/>
                <a:gd name="T58" fmla="*/ 754 w 1981"/>
                <a:gd name="T59" fmla="*/ 507 h 713"/>
                <a:gd name="T60" fmla="*/ 730 w 1981"/>
                <a:gd name="T61" fmla="*/ 459 h 713"/>
                <a:gd name="T62" fmla="*/ 714 w 1981"/>
                <a:gd name="T63" fmla="*/ 423 h 713"/>
                <a:gd name="T64" fmla="*/ 680 w 1981"/>
                <a:gd name="T65" fmla="*/ 431 h 713"/>
                <a:gd name="T66" fmla="*/ 624 w 1981"/>
                <a:gd name="T67" fmla="*/ 443 h 713"/>
                <a:gd name="T68" fmla="*/ 600 w 1981"/>
                <a:gd name="T69" fmla="*/ 517 h 713"/>
                <a:gd name="T70" fmla="*/ 508 w 1981"/>
                <a:gd name="T71" fmla="*/ 467 h 713"/>
                <a:gd name="T72" fmla="*/ 476 w 1981"/>
                <a:gd name="T73" fmla="*/ 449 h 713"/>
                <a:gd name="T74" fmla="*/ 446 w 1981"/>
                <a:gd name="T75" fmla="*/ 371 h 713"/>
                <a:gd name="T76" fmla="*/ 396 w 1981"/>
                <a:gd name="T77" fmla="*/ 339 h 713"/>
                <a:gd name="T78" fmla="*/ 380 w 1981"/>
                <a:gd name="T79" fmla="*/ 317 h 713"/>
                <a:gd name="T80" fmla="*/ 364 w 1981"/>
                <a:gd name="T81" fmla="*/ 293 h 713"/>
                <a:gd name="T82" fmla="*/ 282 w 1981"/>
                <a:gd name="T83" fmla="*/ 221 h 713"/>
                <a:gd name="T84" fmla="*/ 198 w 1981"/>
                <a:gd name="T85" fmla="*/ 173 h 713"/>
                <a:gd name="T86" fmla="*/ 160 w 1981"/>
                <a:gd name="T87" fmla="*/ 173 h 713"/>
                <a:gd name="T88" fmla="*/ 100 w 1981"/>
                <a:gd name="T89" fmla="*/ 187 h 713"/>
                <a:gd name="T90" fmla="*/ 76 w 1981"/>
                <a:gd name="T91" fmla="*/ 149 h 713"/>
                <a:gd name="T92" fmla="*/ 44 w 1981"/>
                <a:gd name="T93" fmla="*/ 109 h 713"/>
                <a:gd name="T94" fmla="*/ 52 w 1981"/>
                <a:gd name="T95" fmla="*/ 63 h 713"/>
                <a:gd name="T96" fmla="*/ 58 w 1981"/>
                <a:gd name="T97" fmla="*/ 19 h 713"/>
                <a:gd name="T98" fmla="*/ 20 w 1981"/>
                <a:gd name="T99" fmla="*/ 11 h 7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81"/>
                <a:gd name="T151" fmla="*/ 0 h 713"/>
                <a:gd name="T152" fmla="*/ 1981 w 1981"/>
                <a:gd name="T153" fmla="*/ 713 h 7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81" h="713">
                  <a:moveTo>
                    <a:pt x="1918" y="313"/>
                  </a:moveTo>
                  <a:cubicBezTo>
                    <a:pt x="1923" y="327"/>
                    <a:pt x="1916" y="365"/>
                    <a:pt x="1906" y="375"/>
                  </a:cubicBezTo>
                  <a:cubicBezTo>
                    <a:pt x="1901" y="390"/>
                    <a:pt x="1893" y="402"/>
                    <a:pt x="1878" y="407"/>
                  </a:cubicBezTo>
                  <a:cubicBezTo>
                    <a:pt x="1876" y="414"/>
                    <a:pt x="1873" y="451"/>
                    <a:pt x="1882" y="457"/>
                  </a:cubicBezTo>
                  <a:cubicBezTo>
                    <a:pt x="1887" y="461"/>
                    <a:pt x="1895" y="461"/>
                    <a:pt x="1900" y="465"/>
                  </a:cubicBezTo>
                  <a:cubicBezTo>
                    <a:pt x="1918" y="492"/>
                    <a:pt x="1902" y="529"/>
                    <a:pt x="1912" y="559"/>
                  </a:cubicBezTo>
                  <a:cubicBezTo>
                    <a:pt x="1913" y="574"/>
                    <a:pt x="1912" y="590"/>
                    <a:pt x="1914" y="605"/>
                  </a:cubicBezTo>
                  <a:cubicBezTo>
                    <a:pt x="1915" y="609"/>
                    <a:pt x="1935" y="622"/>
                    <a:pt x="1936" y="623"/>
                  </a:cubicBezTo>
                  <a:cubicBezTo>
                    <a:pt x="1940" y="625"/>
                    <a:pt x="1948" y="627"/>
                    <a:pt x="1948" y="627"/>
                  </a:cubicBezTo>
                  <a:cubicBezTo>
                    <a:pt x="1954" y="633"/>
                    <a:pt x="1961" y="636"/>
                    <a:pt x="1968" y="641"/>
                  </a:cubicBezTo>
                  <a:cubicBezTo>
                    <a:pt x="1981" y="660"/>
                    <a:pt x="1973" y="695"/>
                    <a:pt x="1972" y="713"/>
                  </a:cubicBezTo>
                  <a:cubicBezTo>
                    <a:pt x="1963" y="711"/>
                    <a:pt x="1954" y="697"/>
                    <a:pt x="1946" y="697"/>
                  </a:cubicBezTo>
                  <a:cubicBezTo>
                    <a:pt x="1931" y="696"/>
                    <a:pt x="1915" y="696"/>
                    <a:pt x="1900" y="695"/>
                  </a:cubicBezTo>
                  <a:cubicBezTo>
                    <a:pt x="1890" y="692"/>
                    <a:pt x="1887" y="685"/>
                    <a:pt x="1878" y="679"/>
                  </a:cubicBezTo>
                  <a:cubicBezTo>
                    <a:pt x="1862" y="655"/>
                    <a:pt x="1823" y="666"/>
                    <a:pt x="1800" y="665"/>
                  </a:cubicBezTo>
                  <a:cubicBezTo>
                    <a:pt x="1790" y="662"/>
                    <a:pt x="1792" y="653"/>
                    <a:pt x="1786" y="645"/>
                  </a:cubicBezTo>
                  <a:cubicBezTo>
                    <a:pt x="1776" y="632"/>
                    <a:pt x="1746" y="632"/>
                    <a:pt x="1734" y="631"/>
                  </a:cubicBezTo>
                  <a:cubicBezTo>
                    <a:pt x="1729" y="628"/>
                    <a:pt x="1717" y="619"/>
                    <a:pt x="1710" y="617"/>
                  </a:cubicBezTo>
                  <a:cubicBezTo>
                    <a:pt x="1701" y="615"/>
                    <a:pt x="1682" y="613"/>
                    <a:pt x="1682" y="613"/>
                  </a:cubicBezTo>
                  <a:cubicBezTo>
                    <a:pt x="1671" y="609"/>
                    <a:pt x="1678" y="612"/>
                    <a:pt x="1664" y="603"/>
                  </a:cubicBezTo>
                  <a:cubicBezTo>
                    <a:pt x="1660" y="600"/>
                    <a:pt x="1652" y="595"/>
                    <a:pt x="1652" y="595"/>
                  </a:cubicBezTo>
                  <a:cubicBezTo>
                    <a:pt x="1645" y="585"/>
                    <a:pt x="1639" y="575"/>
                    <a:pt x="1632" y="565"/>
                  </a:cubicBezTo>
                  <a:cubicBezTo>
                    <a:pt x="1629" y="550"/>
                    <a:pt x="1625" y="533"/>
                    <a:pt x="1608" y="527"/>
                  </a:cubicBezTo>
                  <a:cubicBezTo>
                    <a:pt x="1599" y="524"/>
                    <a:pt x="1589" y="522"/>
                    <a:pt x="1580" y="519"/>
                  </a:cubicBezTo>
                  <a:cubicBezTo>
                    <a:pt x="1578" y="518"/>
                    <a:pt x="1574" y="517"/>
                    <a:pt x="1574" y="517"/>
                  </a:cubicBezTo>
                  <a:cubicBezTo>
                    <a:pt x="1553" y="520"/>
                    <a:pt x="1561" y="518"/>
                    <a:pt x="1552" y="531"/>
                  </a:cubicBezTo>
                  <a:cubicBezTo>
                    <a:pt x="1551" y="534"/>
                    <a:pt x="1552" y="541"/>
                    <a:pt x="1550" y="539"/>
                  </a:cubicBezTo>
                  <a:cubicBezTo>
                    <a:pt x="1545" y="535"/>
                    <a:pt x="1549" y="525"/>
                    <a:pt x="1544" y="521"/>
                  </a:cubicBezTo>
                  <a:cubicBezTo>
                    <a:pt x="1538" y="517"/>
                    <a:pt x="1532" y="511"/>
                    <a:pt x="1526" y="507"/>
                  </a:cubicBezTo>
                  <a:cubicBezTo>
                    <a:pt x="1523" y="499"/>
                    <a:pt x="1520" y="498"/>
                    <a:pt x="1512" y="495"/>
                  </a:cubicBezTo>
                  <a:cubicBezTo>
                    <a:pt x="1501" y="478"/>
                    <a:pt x="1480" y="488"/>
                    <a:pt x="1462" y="489"/>
                  </a:cubicBezTo>
                  <a:cubicBezTo>
                    <a:pt x="1453" y="492"/>
                    <a:pt x="1447" y="496"/>
                    <a:pt x="1438" y="499"/>
                  </a:cubicBezTo>
                  <a:cubicBezTo>
                    <a:pt x="1427" y="496"/>
                    <a:pt x="1428" y="492"/>
                    <a:pt x="1420" y="487"/>
                  </a:cubicBezTo>
                  <a:cubicBezTo>
                    <a:pt x="1412" y="482"/>
                    <a:pt x="1396" y="482"/>
                    <a:pt x="1388" y="481"/>
                  </a:cubicBezTo>
                  <a:cubicBezTo>
                    <a:pt x="1381" y="471"/>
                    <a:pt x="1374" y="476"/>
                    <a:pt x="1364" y="479"/>
                  </a:cubicBezTo>
                  <a:cubicBezTo>
                    <a:pt x="1354" y="495"/>
                    <a:pt x="1355" y="491"/>
                    <a:pt x="1340" y="501"/>
                  </a:cubicBezTo>
                  <a:cubicBezTo>
                    <a:pt x="1338" y="505"/>
                    <a:pt x="1338" y="515"/>
                    <a:pt x="1334" y="513"/>
                  </a:cubicBezTo>
                  <a:cubicBezTo>
                    <a:pt x="1328" y="509"/>
                    <a:pt x="1326" y="501"/>
                    <a:pt x="1320" y="497"/>
                  </a:cubicBezTo>
                  <a:cubicBezTo>
                    <a:pt x="1306" y="498"/>
                    <a:pt x="1297" y="499"/>
                    <a:pt x="1284" y="503"/>
                  </a:cubicBezTo>
                  <a:cubicBezTo>
                    <a:pt x="1289" y="508"/>
                    <a:pt x="1294" y="521"/>
                    <a:pt x="1294" y="521"/>
                  </a:cubicBezTo>
                  <a:cubicBezTo>
                    <a:pt x="1291" y="559"/>
                    <a:pt x="1295" y="550"/>
                    <a:pt x="1256" y="553"/>
                  </a:cubicBezTo>
                  <a:cubicBezTo>
                    <a:pt x="1242" y="562"/>
                    <a:pt x="1239" y="559"/>
                    <a:pt x="1218" y="557"/>
                  </a:cubicBezTo>
                  <a:cubicBezTo>
                    <a:pt x="1211" y="553"/>
                    <a:pt x="1209" y="547"/>
                    <a:pt x="1202" y="543"/>
                  </a:cubicBezTo>
                  <a:cubicBezTo>
                    <a:pt x="1183" y="514"/>
                    <a:pt x="1157" y="513"/>
                    <a:pt x="1124" y="511"/>
                  </a:cubicBezTo>
                  <a:cubicBezTo>
                    <a:pt x="1112" y="529"/>
                    <a:pt x="1131" y="538"/>
                    <a:pt x="1102" y="531"/>
                  </a:cubicBezTo>
                  <a:cubicBezTo>
                    <a:pt x="1088" y="522"/>
                    <a:pt x="1084" y="511"/>
                    <a:pt x="1066" y="507"/>
                  </a:cubicBezTo>
                  <a:cubicBezTo>
                    <a:pt x="1049" y="508"/>
                    <a:pt x="1018" y="496"/>
                    <a:pt x="1014" y="513"/>
                  </a:cubicBezTo>
                  <a:cubicBezTo>
                    <a:pt x="1011" y="527"/>
                    <a:pt x="1020" y="550"/>
                    <a:pt x="1004" y="555"/>
                  </a:cubicBezTo>
                  <a:cubicBezTo>
                    <a:pt x="987" y="554"/>
                    <a:pt x="967" y="544"/>
                    <a:pt x="954" y="555"/>
                  </a:cubicBezTo>
                  <a:cubicBezTo>
                    <a:pt x="951" y="558"/>
                    <a:pt x="950" y="567"/>
                    <a:pt x="950" y="567"/>
                  </a:cubicBezTo>
                  <a:cubicBezTo>
                    <a:pt x="950" y="571"/>
                    <a:pt x="947" y="596"/>
                    <a:pt x="942" y="601"/>
                  </a:cubicBezTo>
                  <a:cubicBezTo>
                    <a:pt x="939" y="604"/>
                    <a:pt x="930" y="605"/>
                    <a:pt x="930" y="605"/>
                  </a:cubicBezTo>
                  <a:cubicBezTo>
                    <a:pt x="926" y="610"/>
                    <a:pt x="922" y="623"/>
                    <a:pt x="922" y="623"/>
                  </a:cubicBezTo>
                  <a:cubicBezTo>
                    <a:pt x="918" y="653"/>
                    <a:pt x="915" y="634"/>
                    <a:pt x="896" y="629"/>
                  </a:cubicBezTo>
                  <a:cubicBezTo>
                    <a:pt x="891" y="622"/>
                    <a:pt x="887" y="622"/>
                    <a:pt x="880" y="617"/>
                  </a:cubicBezTo>
                  <a:cubicBezTo>
                    <a:pt x="863" y="623"/>
                    <a:pt x="872" y="620"/>
                    <a:pt x="852" y="623"/>
                  </a:cubicBezTo>
                  <a:cubicBezTo>
                    <a:pt x="826" y="632"/>
                    <a:pt x="794" y="631"/>
                    <a:pt x="814" y="601"/>
                  </a:cubicBezTo>
                  <a:cubicBezTo>
                    <a:pt x="809" y="575"/>
                    <a:pt x="823" y="535"/>
                    <a:pt x="802" y="521"/>
                  </a:cubicBezTo>
                  <a:cubicBezTo>
                    <a:pt x="782" y="526"/>
                    <a:pt x="791" y="526"/>
                    <a:pt x="774" y="523"/>
                  </a:cubicBezTo>
                  <a:cubicBezTo>
                    <a:pt x="771" y="515"/>
                    <a:pt x="754" y="507"/>
                    <a:pt x="754" y="507"/>
                  </a:cubicBezTo>
                  <a:cubicBezTo>
                    <a:pt x="744" y="492"/>
                    <a:pt x="762" y="487"/>
                    <a:pt x="736" y="481"/>
                  </a:cubicBezTo>
                  <a:cubicBezTo>
                    <a:pt x="733" y="467"/>
                    <a:pt x="735" y="474"/>
                    <a:pt x="730" y="459"/>
                  </a:cubicBezTo>
                  <a:cubicBezTo>
                    <a:pt x="729" y="457"/>
                    <a:pt x="728" y="453"/>
                    <a:pt x="728" y="453"/>
                  </a:cubicBezTo>
                  <a:cubicBezTo>
                    <a:pt x="726" y="429"/>
                    <a:pt x="727" y="436"/>
                    <a:pt x="714" y="423"/>
                  </a:cubicBezTo>
                  <a:cubicBezTo>
                    <a:pt x="711" y="415"/>
                    <a:pt x="710" y="412"/>
                    <a:pt x="702" y="409"/>
                  </a:cubicBezTo>
                  <a:cubicBezTo>
                    <a:pt x="694" y="417"/>
                    <a:pt x="689" y="424"/>
                    <a:pt x="680" y="431"/>
                  </a:cubicBezTo>
                  <a:cubicBezTo>
                    <a:pt x="676" y="434"/>
                    <a:pt x="668" y="439"/>
                    <a:pt x="668" y="439"/>
                  </a:cubicBezTo>
                  <a:cubicBezTo>
                    <a:pt x="659" y="453"/>
                    <a:pt x="638" y="444"/>
                    <a:pt x="624" y="443"/>
                  </a:cubicBezTo>
                  <a:cubicBezTo>
                    <a:pt x="603" y="436"/>
                    <a:pt x="618" y="460"/>
                    <a:pt x="604" y="469"/>
                  </a:cubicBezTo>
                  <a:cubicBezTo>
                    <a:pt x="596" y="481"/>
                    <a:pt x="601" y="502"/>
                    <a:pt x="600" y="517"/>
                  </a:cubicBezTo>
                  <a:cubicBezTo>
                    <a:pt x="591" y="517"/>
                    <a:pt x="526" y="534"/>
                    <a:pt x="516" y="505"/>
                  </a:cubicBezTo>
                  <a:cubicBezTo>
                    <a:pt x="515" y="488"/>
                    <a:pt x="521" y="476"/>
                    <a:pt x="508" y="467"/>
                  </a:cubicBezTo>
                  <a:cubicBezTo>
                    <a:pt x="500" y="462"/>
                    <a:pt x="490" y="458"/>
                    <a:pt x="482" y="453"/>
                  </a:cubicBezTo>
                  <a:cubicBezTo>
                    <a:pt x="480" y="452"/>
                    <a:pt x="476" y="449"/>
                    <a:pt x="476" y="449"/>
                  </a:cubicBezTo>
                  <a:cubicBezTo>
                    <a:pt x="472" y="443"/>
                    <a:pt x="460" y="435"/>
                    <a:pt x="460" y="435"/>
                  </a:cubicBezTo>
                  <a:cubicBezTo>
                    <a:pt x="453" y="414"/>
                    <a:pt x="465" y="384"/>
                    <a:pt x="446" y="371"/>
                  </a:cubicBezTo>
                  <a:cubicBezTo>
                    <a:pt x="437" y="357"/>
                    <a:pt x="431" y="355"/>
                    <a:pt x="414" y="353"/>
                  </a:cubicBezTo>
                  <a:cubicBezTo>
                    <a:pt x="408" y="349"/>
                    <a:pt x="402" y="343"/>
                    <a:pt x="396" y="339"/>
                  </a:cubicBezTo>
                  <a:cubicBezTo>
                    <a:pt x="394" y="334"/>
                    <a:pt x="395" y="329"/>
                    <a:pt x="392" y="325"/>
                  </a:cubicBezTo>
                  <a:cubicBezTo>
                    <a:pt x="389" y="321"/>
                    <a:pt x="383" y="320"/>
                    <a:pt x="380" y="317"/>
                  </a:cubicBezTo>
                  <a:cubicBezTo>
                    <a:pt x="378" y="315"/>
                    <a:pt x="376" y="313"/>
                    <a:pt x="374" y="311"/>
                  </a:cubicBezTo>
                  <a:cubicBezTo>
                    <a:pt x="369" y="306"/>
                    <a:pt x="368" y="299"/>
                    <a:pt x="364" y="293"/>
                  </a:cubicBezTo>
                  <a:cubicBezTo>
                    <a:pt x="362" y="240"/>
                    <a:pt x="375" y="241"/>
                    <a:pt x="334" y="237"/>
                  </a:cubicBezTo>
                  <a:cubicBezTo>
                    <a:pt x="320" y="217"/>
                    <a:pt x="307" y="222"/>
                    <a:pt x="282" y="221"/>
                  </a:cubicBezTo>
                  <a:cubicBezTo>
                    <a:pt x="272" y="218"/>
                    <a:pt x="261" y="213"/>
                    <a:pt x="252" y="207"/>
                  </a:cubicBezTo>
                  <a:cubicBezTo>
                    <a:pt x="237" y="185"/>
                    <a:pt x="225" y="176"/>
                    <a:pt x="198" y="173"/>
                  </a:cubicBezTo>
                  <a:cubicBezTo>
                    <a:pt x="187" y="166"/>
                    <a:pt x="185" y="162"/>
                    <a:pt x="176" y="153"/>
                  </a:cubicBezTo>
                  <a:cubicBezTo>
                    <a:pt x="166" y="156"/>
                    <a:pt x="169" y="166"/>
                    <a:pt x="160" y="173"/>
                  </a:cubicBezTo>
                  <a:cubicBezTo>
                    <a:pt x="145" y="185"/>
                    <a:pt x="148" y="181"/>
                    <a:pt x="126" y="183"/>
                  </a:cubicBezTo>
                  <a:cubicBezTo>
                    <a:pt x="118" y="189"/>
                    <a:pt x="110" y="190"/>
                    <a:pt x="100" y="187"/>
                  </a:cubicBezTo>
                  <a:cubicBezTo>
                    <a:pt x="99" y="179"/>
                    <a:pt x="101" y="167"/>
                    <a:pt x="94" y="161"/>
                  </a:cubicBezTo>
                  <a:cubicBezTo>
                    <a:pt x="89" y="156"/>
                    <a:pt x="76" y="149"/>
                    <a:pt x="76" y="149"/>
                  </a:cubicBezTo>
                  <a:cubicBezTo>
                    <a:pt x="73" y="139"/>
                    <a:pt x="68" y="133"/>
                    <a:pt x="60" y="127"/>
                  </a:cubicBezTo>
                  <a:cubicBezTo>
                    <a:pt x="56" y="120"/>
                    <a:pt x="44" y="109"/>
                    <a:pt x="44" y="109"/>
                  </a:cubicBezTo>
                  <a:cubicBezTo>
                    <a:pt x="41" y="101"/>
                    <a:pt x="26" y="92"/>
                    <a:pt x="18" y="87"/>
                  </a:cubicBezTo>
                  <a:cubicBezTo>
                    <a:pt x="11" y="67"/>
                    <a:pt x="39" y="64"/>
                    <a:pt x="52" y="63"/>
                  </a:cubicBezTo>
                  <a:cubicBezTo>
                    <a:pt x="57" y="56"/>
                    <a:pt x="57" y="52"/>
                    <a:pt x="64" y="47"/>
                  </a:cubicBezTo>
                  <a:cubicBezTo>
                    <a:pt x="71" y="37"/>
                    <a:pt x="66" y="27"/>
                    <a:pt x="58" y="19"/>
                  </a:cubicBezTo>
                  <a:cubicBezTo>
                    <a:pt x="56" y="13"/>
                    <a:pt x="58" y="5"/>
                    <a:pt x="54" y="1"/>
                  </a:cubicBezTo>
                  <a:cubicBezTo>
                    <a:pt x="53" y="0"/>
                    <a:pt x="30" y="8"/>
                    <a:pt x="20" y="11"/>
                  </a:cubicBezTo>
                  <a:cubicBezTo>
                    <a:pt x="11" y="25"/>
                    <a:pt x="20" y="31"/>
                    <a:pt x="0" y="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177" name="Freeform 34"/>
            <p:cNvSpPr>
              <a:spLocks/>
            </p:cNvSpPr>
            <p:nvPr/>
          </p:nvSpPr>
          <p:spPr bwMode="auto">
            <a:xfrm>
              <a:off x="1246" y="2346"/>
              <a:ext cx="1046" cy="1066"/>
            </a:xfrm>
            <a:custGeom>
              <a:avLst/>
              <a:gdLst>
                <a:gd name="T0" fmla="*/ 952 w 1046"/>
                <a:gd name="T1" fmla="*/ 980 h 1066"/>
                <a:gd name="T2" fmla="*/ 920 w 1046"/>
                <a:gd name="T3" fmla="*/ 938 h 1066"/>
                <a:gd name="T4" fmla="*/ 840 w 1046"/>
                <a:gd name="T5" fmla="*/ 892 h 1066"/>
                <a:gd name="T6" fmla="*/ 790 w 1046"/>
                <a:gd name="T7" fmla="*/ 878 h 1066"/>
                <a:gd name="T8" fmla="*/ 794 w 1046"/>
                <a:gd name="T9" fmla="*/ 902 h 1066"/>
                <a:gd name="T10" fmla="*/ 828 w 1046"/>
                <a:gd name="T11" fmla="*/ 958 h 1066"/>
                <a:gd name="T12" fmla="*/ 800 w 1046"/>
                <a:gd name="T13" fmla="*/ 996 h 1066"/>
                <a:gd name="T14" fmla="*/ 764 w 1046"/>
                <a:gd name="T15" fmla="*/ 1018 h 1066"/>
                <a:gd name="T16" fmla="*/ 722 w 1046"/>
                <a:gd name="T17" fmla="*/ 1044 h 1066"/>
                <a:gd name="T18" fmla="*/ 704 w 1046"/>
                <a:gd name="T19" fmla="*/ 1066 h 1066"/>
                <a:gd name="T20" fmla="*/ 666 w 1046"/>
                <a:gd name="T21" fmla="*/ 1026 h 1066"/>
                <a:gd name="T22" fmla="*/ 650 w 1046"/>
                <a:gd name="T23" fmla="*/ 984 h 1066"/>
                <a:gd name="T24" fmla="*/ 628 w 1046"/>
                <a:gd name="T25" fmla="*/ 962 h 1066"/>
                <a:gd name="T26" fmla="*/ 566 w 1046"/>
                <a:gd name="T27" fmla="*/ 910 h 1066"/>
                <a:gd name="T28" fmla="*/ 550 w 1046"/>
                <a:gd name="T29" fmla="*/ 858 h 1066"/>
                <a:gd name="T30" fmla="*/ 606 w 1046"/>
                <a:gd name="T31" fmla="*/ 818 h 1066"/>
                <a:gd name="T32" fmla="*/ 624 w 1046"/>
                <a:gd name="T33" fmla="*/ 788 h 1066"/>
                <a:gd name="T34" fmla="*/ 574 w 1046"/>
                <a:gd name="T35" fmla="*/ 738 h 1066"/>
                <a:gd name="T36" fmla="*/ 488 w 1046"/>
                <a:gd name="T37" fmla="*/ 756 h 1066"/>
                <a:gd name="T38" fmla="*/ 442 w 1046"/>
                <a:gd name="T39" fmla="*/ 740 h 1066"/>
                <a:gd name="T40" fmla="*/ 410 w 1046"/>
                <a:gd name="T41" fmla="*/ 692 h 1066"/>
                <a:gd name="T42" fmla="*/ 344 w 1046"/>
                <a:gd name="T43" fmla="*/ 684 h 1066"/>
                <a:gd name="T44" fmla="*/ 292 w 1046"/>
                <a:gd name="T45" fmla="*/ 656 h 1066"/>
                <a:gd name="T46" fmla="*/ 252 w 1046"/>
                <a:gd name="T47" fmla="*/ 662 h 1066"/>
                <a:gd name="T48" fmla="*/ 216 w 1046"/>
                <a:gd name="T49" fmla="*/ 590 h 1066"/>
                <a:gd name="T50" fmla="*/ 172 w 1046"/>
                <a:gd name="T51" fmla="*/ 516 h 1066"/>
                <a:gd name="T52" fmla="*/ 144 w 1046"/>
                <a:gd name="T53" fmla="*/ 526 h 1066"/>
                <a:gd name="T54" fmla="*/ 110 w 1046"/>
                <a:gd name="T55" fmla="*/ 534 h 1066"/>
                <a:gd name="T56" fmla="*/ 124 w 1046"/>
                <a:gd name="T57" fmla="*/ 578 h 1066"/>
                <a:gd name="T58" fmla="*/ 56 w 1046"/>
                <a:gd name="T59" fmla="*/ 588 h 1066"/>
                <a:gd name="T60" fmla="*/ 98 w 1046"/>
                <a:gd name="T61" fmla="*/ 542 h 1066"/>
                <a:gd name="T62" fmla="*/ 120 w 1046"/>
                <a:gd name="T63" fmla="*/ 478 h 1066"/>
                <a:gd name="T64" fmla="*/ 138 w 1046"/>
                <a:gd name="T65" fmla="*/ 434 h 1066"/>
                <a:gd name="T66" fmla="*/ 134 w 1046"/>
                <a:gd name="T67" fmla="*/ 366 h 1066"/>
                <a:gd name="T68" fmla="*/ 136 w 1046"/>
                <a:gd name="T69" fmla="*/ 332 h 1066"/>
                <a:gd name="T70" fmla="*/ 122 w 1046"/>
                <a:gd name="T71" fmla="*/ 316 h 1066"/>
                <a:gd name="T72" fmla="*/ 64 w 1046"/>
                <a:gd name="T73" fmla="*/ 222 h 1066"/>
                <a:gd name="T74" fmla="*/ 54 w 1046"/>
                <a:gd name="T75" fmla="*/ 212 h 1066"/>
                <a:gd name="T76" fmla="*/ 44 w 1046"/>
                <a:gd name="T77" fmla="*/ 136 h 1066"/>
                <a:gd name="T78" fmla="*/ 20 w 1046"/>
                <a:gd name="T79" fmla="*/ 34 h 1066"/>
                <a:gd name="T80" fmla="*/ 30 w 1046"/>
                <a:gd name="T81" fmla="*/ 26 h 10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46"/>
                <a:gd name="T124" fmla="*/ 0 h 1066"/>
                <a:gd name="T125" fmla="*/ 1046 w 1046"/>
                <a:gd name="T126" fmla="*/ 1066 h 10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46" h="1066">
                  <a:moveTo>
                    <a:pt x="1046" y="982"/>
                  </a:moveTo>
                  <a:cubicBezTo>
                    <a:pt x="1015" y="981"/>
                    <a:pt x="983" y="982"/>
                    <a:pt x="952" y="980"/>
                  </a:cubicBezTo>
                  <a:cubicBezTo>
                    <a:pt x="940" y="979"/>
                    <a:pt x="946" y="960"/>
                    <a:pt x="942" y="952"/>
                  </a:cubicBezTo>
                  <a:cubicBezTo>
                    <a:pt x="938" y="943"/>
                    <a:pt x="928" y="943"/>
                    <a:pt x="920" y="938"/>
                  </a:cubicBezTo>
                  <a:cubicBezTo>
                    <a:pt x="913" y="928"/>
                    <a:pt x="908" y="916"/>
                    <a:pt x="896" y="912"/>
                  </a:cubicBezTo>
                  <a:cubicBezTo>
                    <a:pt x="885" y="895"/>
                    <a:pt x="858" y="894"/>
                    <a:pt x="840" y="892"/>
                  </a:cubicBezTo>
                  <a:cubicBezTo>
                    <a:pt x="829" y="885"/>
                    <a:pt x="823" y="876"/>
                    <a:pt x="810" y="872"/>
                  </a:cubicBezTo>
                  <a:cubicBezTo>
                    <a:pt x="803" y="874"/>
                    <a:pt x="790" y="878"/>
                    <a:pt x="790" y="878"/>
                  </a:cubicBezTo>
                  <a:cubicBezTo>
                    <a:pt x="789" y="880"/>
                    <a:pt x="786" y="882"/>
                    <a:pt x="786" y="884"/>
                  </a:cubicBezTo>
                  <a:cubicBezTo>
                    <a:pt x="786" y="894"/>
                    <a:pt x="790" y="895"/>
                    <a:pt x="794" y="902"/>
                  </a:cubicBezTo>
                  <a:cubicBezTo>
                    <a:pt x="801" y="915"/>
                    <a:pt x="808" y="934"/>
                    <a:pt x="818" y="944"/>
                  </a:cubicBezTo>
                  <a:cubicBezTo>
                    <a:pt x="821" y="953"/>
                    <a:pt x="825" y="949"/>
                    <a:pt x="828" y="958"/>
                  </a:cubicBezTo>
                  <a:cubicBezTo>
                    <a:pt x="827" y="970"/>
                    <a:pt x="833" y="984"/>
                    <a:pt x="826" y="994"/>
                  </a:cubicBezTo>
                  <a:cubicBezTo>
                    <a:pt x="821" y="1001"/>
                    <a:pt x="809" y="995"/>
                    <a:pt x="800" y="996"/>
                  </a:cubicBezTo>
                  <a:cubicBezTo>
                    <a:pt x="793" y="997"/>
                    <a:pt x="788" y="1002"/>
                    <a:pt x="782" y="1004"/>
                  </a:cubicBezTo>
                  <a:cubicBezTo>
                    <a:pt x="769" y="1017"/>
                    <a:pt x="775" y="1014"/>
                    <a:pt x="764" y="1018"/>
                  </a:cubicBezTo>
                  <a:cubicBezTo>
                    <a:pt x="754" y="1028"/>
                    <a:pt x="744" y="1029"/>
                    <a:pt x="734" y="1036"/>
                  </a:cubicBezTo>
                  <a:cubicBezTo>
                    <a:pt x="730" y="1039"/>
                    <a:pt x="722" y="1044"/>
                    <a:pt x="722" y="1044"/>
                  </a:cubicBezTo>
                  <a:cubicBezTo>
                    <a:pt x="720" y="1050"/>
                    <a:pt x="718" y="1056"/>
                    <a:pt x="716" y="1062"/>
                  </a:cubicBezTo>
                  <a:cubicBezTo>
                    <a:pt x="715" y="1066"/>
                    <a:pt x="704" y="1066"/>
                    <a:pt x="704" y="1066"/>
                  </a:cubicBezTo>
                  <a:cubicBezTo>
                    <a:pt x="690" y="1063"/>
                    <a:pt x="691" y="1057"/>
                    <a:pt x="682" y="1048"/>
                  </a:cubicBezTo>
                  <a:cubicBezTo>
                    <a:pt x="679" y="1040"/>
                    <a:pt x="671" y="1034"/>
                    <a:pt x="666" y="1026"/>
                  </a:cubicBezTo>
                  <a:cubicBezTo>
                    <a:pt x="664" y="1022"/>
                    <a:pt x="662" y="1014"/>
                    <a:pt x="662" y="1014"/>
                  </a:cubicBezTo>
                  <a:cubicBezTo>
                    <a:pt x="660" y="997"/>
                    <a:pt x="663" y="993"/>
                    <a:pt x="650" y="984"/>
                  </a:cubicBezTo>
                  <a:cubicBezTo>
                    <a:pt x="642" y="972"/>
                    <a:pt x="651" y="984"/>
                    <a:pt x="640" y="974"/>
                  </a:cubicBezTo>
                  <a:cubicBezTo>
                    <a:pt x="636" y="970"/>
                    <a:pt x="628" y="962"/>
                    <a:pt x="628" y="962"/>
                  </a:cubicBezTo>
                  <a:cubicBezTo>
                    <a:pt x="625" y="942"/>
                    <a:pt x="625" y="933"/>
                    <a:pt x="608" y="922"/>
                  </a:cubicBezTo>
                  <a:cubicBezTo>
                    <a:pt x="597" y="906"/>
                    <a:pt x="589" y="911"/>
                    <a:pt x="566" y="910"/>
                  </a:cubicBezTo>
                  <a:cubicBezTo>
                    <a:pt x="561" y="903"/>
                    <a:pt x="557" y="903"/>
                    <a:pt x="550" y="898"/>
                  </a:cubicBezTo>
                  <a:cubicBezTo>
                    <a:pt x="545" y="882"/>
                    <a:pt x="546" y="889"/>
                    <a:pt x="550" y="858"/>
                  </a:cubicBezTo>
                  <a:cubicBezTo>
                    <a:pt x="553" y="834"/>
                    <a:pt x="569" y="831"/>
                    <a:pt x="590" y="828"/>
                  </a:cubicBezTo>
                  <a:cubicBezTo>
                    <a:pt x="598" y="825"/>
                    <a:pt x="598" y="821"/>
                    <a:pt x="606" y="818"/>
                  </a:cubicBezTo>
                  <a:cubicBezTo>
                    <a:pt x="610" y="807"/>
                    <a:pt x="607" y="814"/>
                    <a:pt x="616" y="800"/>
                  </a:cubicBezTo>
                  <a:cubicBezTo>
                    <a:pt x="619" y="796"/>
                    <a:pt x="624" y="788"/>
                    <a:pt x="624" y="788"/>
                  </a:cubicBezTo>
                  <a:cubicBezTo>
                    <a:pt x="622" y="765"/>
                    <a:pt x="620" y="760"/>
                    <a:pt x="602" y="748"/>
                  </a:cubicBezTo>
                  <a:cubicBezTo>
                    <a:pt x="595" y="738"/>
                    <a:pt x="586" y="740"/>
                    <a:pt x="574" y="738"/>
                  </a:cubicBezTo>
                  <a:cubicBezTo>
                    <a:pt x="551" y="741"/>
                    <a:pt x="530" y="745"/>
                    <a:pt x="506" y="746"/>
                  </a:cubicBezTo>
                  <a:cubicBezTo>
                    <a:pt x="498" y="749"/>
                    <a:pt x="493" y="748"/>
                    <a:pt x="488" y="756"/>
                  </a:cubicBezTo>
                  <a:cubicBezTo>
                    <a:pt x="487" y="763"/>
                    <a:pt x="487" y="788"/>
                    <a:pt x="476" y="772"/>
                  </a:cubicBezTo>
                  <a:cubicBezTo>
                    <a:pt x="473" y="739"/>
                    <a:pt x="469" y="747"/>
                    <a:pt x="442" y="740"/>
                  </a:cubicBezTo>
                  <a:cubicBezTo>
                    <a:pt x="428" y="731"/>
                    <a:pt x="433" y="736"/>
                    <a:pt x="426" y="726"/>
                  </a:cubicBezTo>
                  <a:cubicBezTo>
                    <a:pt x="423" y="712"/>
                    <a:pt x="422" y="700"/>
                    <a:pt x="410" y="692"/>
                  </a:cubicBezTo>
                  <a:cubicBezTo>
                    <a:pt x="399" y="675"/>
                    <a:pt x="386" y="691"/>
                    <a:pt x="376" y="698"/>
                  </a:cubicBezTo>
                  <a:cubicBezTo>
                    <a:pt x="361" y="696"/>
                    <a:pt x="355" y="695"/>
                    <a:pt x="344" y="684"/>
                  </a:cubicBezTo>
                  <a:cubicBezTo>
                    <a:pt x="338" y="667"/>
                    <a:pt x="330" y="668"/>
                    <a:pt x="312" y="666"/>
                  </a:cubicBezTo>
                  <a:cubicBezTo>
                    <a:pt x="305" y="664"/>
                    <a:pt x="292" y="656"/>
                    <a:pt x="292" y="656"/>
                  </a:cubicBezTo>
                  <a:cubicBezTo>
                    <a:pt x="283" y="657"/>
                    <a:pt x="273" y="657"/>
                    <a:pt x="264" y="658"/>
                  </a:cubicBezTo>
                  <a:cubicBezTo>
                    <a:pt x="260" y="659"/>
                    <a:pt x="252" y="662"/>
                    <a:pt x="252" y="662"/>
                  </a:cubicBezTo>
                  <a:cubicBezTo>
                    <a:pt x="225" y="657"/>
                    <a:pt x="251" y="616"/>
                    <a:pt x="228" y="608"/>
                  </a:cubicBezTo>
                  <a:cubicBezTo>
                    <a:pt x="223" y="600"/>
                    <a:pt x="218" y="600"/>
                    <a:pt x="216" y="590"/>
                  </a:cubicBezTo>
                  <a:cubicBezTo>
                    <a:pt x="218" y="557"/>
                    <a:pt x="215" y="548"/>
                    <a:pt x="188" y="530"/>
                  </a:cubicBezTo>
                  <a:cubicBezTo>
                    <a:pt x="184" y="524"/>
                    <a:pt x="172" y="516"/>
                    <a:pt x="172" y="516"/>
                  </a:cubicBezTo>
                  <a:cubicBezTo>
                    <a:pt x="163" y="522"/>
                    <a:pt x="167" y="525"/>
                    <a:pt x="170" y="534"/>
                  </a:cubicBezTo>
                  <a:cubicBezTo>
                    <a:pt x="157" y="538"/>
                    <a:pt x="157" y="530"/>
                    <a:pt x="144" y="526"/>
                  </a:cubicBezTo>
                  <a:cubicBezTo>
                    <a:pt x="138" y="524"/>
                    <a:pt x="126" y="520"/>
                    <a:pt x="126" y="520"/>
                  </a:cubicBezTo>
                  <a:cubicBezTo>
                    <a:pt x="115" y="522"/>
                    <a:pt x="114" y="523"/>
                    <a:pt x="110" y="534"/>
                  </a:cubicBezTo>
                  <a:cubicBezTo>
                    <a:pt x="112" y="547"/>
                    <a:pt x="115" y="555"/>
                    <a:pt x="120" y="566"/>
                  </a:cubicBezTo>
                  <a:cubicBezTo>
                    <a:pt x="122" y="570"/>
                    <a:pt x="124" y="578"/>
                    <a:pt x="124" y="578"/>
                  </a:cubicBezTo>
                  <a:cubicBezTo>
                    <a:pt x="123" y="586"/>
                    <a:pt x="130" y="599"/>
                    <a:pt x="122" y="602"/>
                  </a:cubicBezTo>
                  <a:cubicBezTo>
                    <a:pt x="84" y="616"/>
                    <a:pt x="65" y="614"/>
                    <a:pt x="56" y="588"/>
                  </a:cubicBezTo>
                  <a:cubicBezTo>
                    <a:pt x="61" y="574"/>
                    <a:pt x="67" y="563"/>
                    <a:pt x="82" y="558"/>
                  </a:cubicBezTo>
                  <a:cubicBezTo>
                    <a:pt x="87" y="553"/>
                    <a:pt x="95" y="549"/>
                    <a:pt x="98" y="542"/>
                  </a:cubicBezTo>
                  <a:cubicBezTo>
                    <a:pt x="100" y="538"/>
                    <a:pt x="102" y="530"/>
                    <a:pt x="102" y="530"/>
                  </a:cubicBezTo>
                  <a:cubicBezTo>
                    <a:pt x="103" y="513"/>
                    <a:pt x="104" y="488"/>
                    <a:pt x="120" y="478"/>
                  </a:cubicBezTo>
                  <a:cubicBezTo>
                    <a:pt x="127" y="465"/>
                    <a:pt x="126" y="460"/>
                    <a:pt x="128" y="444"/>
                  </a:cubicBezTo>
                  <a:cubicBezTo>
                    <a:pt x="108" y="437"/>
                    <a:pt x="145" y="454"/>
                    <a:pt x="138" y="434"/>
                  </a:cubicBezTo>
                  <a:cubicBezTo>
                    <a:pt x="137" y="408"/>
                    <a:pt x="136" y="402"/>
                    <a:pt x="132" y="382"/>
                  </a:cubicBezTo>
                  <a:cubicBezTo>
                    <a:pt x="133" y="377"/>
                    <a:pt x="133" y="371"/>
                    <a:pt x="134" y="366"/>
                  </a:cubicBezTo>
                  <a:cubicBezTo>
                    <a:pt x="135" y="362"/>
                    <a:pt x="138" y="354"/>
                    <a:pt x="138" y="354"/>
                  </a:cubicBezTo>
                  <a:cubicBezTo>
                    <a:pt x="137" y="347"/>
                    <a:pt x="138" y="339"/>
                    <a:pt x="136" y="332"/>
                  </a:cubicBezTo>
                  <a:cubicBezTo>
                    <a:pt x="135" y="330"/>
                    <a:pt x="132" y="330"/>
                    <a:pt x="130" y="328"/>
                  </a:cubicBezTo>
                  <a:cubicBezTo>
                    <a:pt x="127" y="324"/>
                    <a:pt x="122" y="316"/>
                    <a:pt x="122" y="316"/>
                  </a:cubicBezTo>
                  <a:cubicBezTo>
                    <a:pt x="120" y="295"/>
                    <a:pt x="102" y="243"/>
                    <a:pt x="80" y="236"/>
                  </a:cubicBezTo>
                  <a:cubicBezTo>
                    <a:pt x="76" y="230"/>
                    <a:pt x="64" y="222"/>
                    <a:pt x="64" y="222"/>
                  </a:cubicBezTo>
                  <a:cubicBezTo>
                    <a:pt x="63" y="220"/>
                    <a:pt x="62" y="218"/>
                    <a:pt x="60" y="216"/>
                  </a:cubicBezTo>
                  <a:cubicBezTo>
                    <a:pt x="58" y="214"/>
                    <a:pt x="56" y="214"/>
                    <a:pt x="54" y="212"/>
                  </a:cubicBezTo>
                  <a:cubicBezTo>
                    <a:pt x="51" y="208"/>
                    <a:pt x="46" y="200"/>
                    <a:pt x="46" y="200"/>
                  </a:cubicBezTo>
                  <a:cubicBezTo>
                    <a:pt x="45" y="179"/>
                    <a:pt x="46" y="157"/>
                    <a:pt x="44" y="136"/>
                  </a:cubicBezTo>
                  <a:cubicBezTo>
                    <a:pt x="41" y="104"/>
                    <a:pt x="9" y="86"/>
                    <a:pt x="0" y="58"/>
                  </a:cubicBezTo>
                  <a:cubicBezTo>
                    <a:pt x="3" y="39"/>
                    <a:pt x="4" y="39"/>
                    <a:pt x="20" y="34"/>
                  </a:cubicBezTo>
                  <a:cubicBezTo>
                    <a:pt x="21" y="32"/>
                    <a:pt x="22" y="30"/>
                    <a:pt x="24" y="28"/>
                  </a:cubicBezTo>
                  <a:cubicBezTo>
                    <a:pt x="26" y="27"/>
                    <a:pt x="29" y="27"/>
                    <a:pt x="30" y="26"/>
                  </a:cubicBezTo>
                  <a:cubicBezTo>
                    <a:pt x="36" y="20"/>
                    <a:pt x="33" y="7"/>
                    <a:pt x="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178" name="Freeform 35"/>
            <p:cNvSpPr>
              <a:spLocks/>
            </p:cNvSpPr>
            <p:nvPr/>
          </p:nvSpPr>
          <p:spPr bwMode="auto">
            <a:xfrm>
              <a:off x="1114" y="1292"/>
              <a:ext cx="194" cy="1110"/>
            </a:xfrm>
            <a:custGeom>
              <a:avLst/>
              <a:gdLst>
                <a:gd name="T0" fmla="*/ 136 w 194"/>
                <a:gd name="T1" fmla="*/ 1110 h 1110"/>
                <a:gd name="T2" fmla="*/ 150 w 194"/>
                <a:gd name="T3" fmla="*/ 1084 h 1110"/>
                <a:gd name="T4" fmla="*/ 174 w 194"/>
                <a:gd name="T5" fmla="*/ 1042 h 1110"/>
                <a:gd name="T6" fmla="*/ 184 w 194"/>
                <a:gd name="T7" fmla="*/ 1012 h 1110"/>
                <a:gd name="T8" fmla="*/ 182 w 194"/>
                <a:gd name="T9" fmla="*/ 958 h 1110"/>
                <a:gd name="T10" fmla="*/ 176 w 194"/>
                <a:gd name="T11" fmla="*/ 940 h 1110"/>
                <a:gd name="T12" fmla="*/ 188 w 194"/>
                <a:gd name="T13" fmla="*/ 908 h 1110"/>
                <a:gd name="T14" fmla="*/ 184 w 194"/>
                <a:gd name="T15" fmla="*/ 892 h 1110"/>
                <a:gd name="T16" fmla="*/ 164 w 194"/>
                <a:gd name="T17" fmla="*/ 858 h 1110"/>
                <a:gd name="T18" fmla="*/ 144 w 194"/>
                <a:gd name="T19" fmla="*/ 830 h 1110"/>
                <a:gd name="T20" fmla="*/ 140 w 194"/>
                <a:gd name="T21" fmla="*/ 818 h 1110"/>
                <a:gd name="T22" fmla="*/ 142 w 194"/>
                <a:gd name="T23" fmla="*/ 760 h 1110"/>
                <a:gd name="T24" fmla="*/ 154 w 194"/>
                <a:gd name="T25" fmla="*/ 752 h 1110"/>
                <a:gd name="T26" fmla="*/ 164 w 194"/>
                <a:gd name="T27" fmla="*/ 734 h 1110"/>
                <a:gd name="T28" fmla="*/ 168 w 194"/>
                <a:gd name="T29" fmla="*/ 722 h 1110"/>
                <a:gd name="T30" fmla="*/ 158 w 194"/>
                <a:gd name="T31" fmla="*/ 654 h 1110"/>
                <a:gd name="T32" fmla="*/ 126 w 194"/>
                <a:gd name="T33" fmla="*/ 624 h 1110"/>
                <a:gd name="T34" fmla="*/ 110 w 194"/>
                <a:gd name="T35" fmla="*/ 608 h 1110"/>
                <a:gd name="T36" fmla="*/ 98 w 194"/>
                <a:gd name="T37" fmla="*/ 600 h 1110"/>
                <a:gd name="T38" fmla="*/ 68 w 194"/>
                <a:gd name="T39" fmla="*/ 568 h 1110"/>
                <a:gd name="T40" fmla="*/ 58 w 194"/>
                <a:gd name="T41" fmla="*/ 556 h 1110"/>
                <a:gd name="T42" fmla="*/ 40 w 194"/>
                <a:gd name="T43" fmla="*/ 554 h 1110"/>
                <a:gd name="T44" fmla="*/ 10 w 194"/>
                <a:gd name="T45" fmla="*/ 520 h 1110"/>
                <a:gd name="T46" fmla="*/ 4 w 194"/>
                <a:gd name="T47" fmla="*/ 516 h 1110"/>
                <a:gd name="T48" fmla="*/ 14 w 194"/>
                <a:gd name="T49" fmla="*/ 482 h 1110"/>
                <a:gd name="T50" fmla="*/ 18 w 194"/>
                <a:gd name="T51" fmla="*/ 450 h 1110"/>
                <a:gd name="T52" fmla="*/ 30 w 194"/>
                <a:gd name="T53" fmla="*/ 446 h 1110"/>
                <a:gd name="T54" fmla="*/ 62 w 194"/>
                <a:gd name="T55" fmla="*/ 422 h 1110"/>
                <a:gd name="T56" fmla="*/ 100 w 194"/>
                <a:gd name="T57" fmla="*/ 396 h 1110"/>
                <a:gd name="T58" fmla="*/ 108 w 194"/>
                <a:gd name="T59" fmla="*/ 326 h 1110"/>
                <a:gd name="T60" fmla="*/ 116 w 194"/>
                <a:gd name="T61" fmla="*/ 314 h 1110"/>
                <a:gd name="T62" fmla="*/ 126 w 194"/>
                <a:gd name="T63" fmla="*/ 278 h 1110"/>
                <a:gd name="T64" fmla="*/ 110 w 194"/>
                <a:gd name="T65" fmla="*/ 218 h 1110"/>
                <a:gd name="T66" fmla="*/ 102 w 194"/>
                <a:gd name="T67" fmla="*/ 0 h 1110"/>
                <a:gd name="T68" fmla="*/ 88 w 194"/>
                <a:gd name="T69" fmla="*/ 6 h 11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4"/>
                <a:gd name="T106" fmla="*/ 0 h 1110"/>
                <a:gd name="T107" fmla="*/ 194 w 194"/>
                <a:gd name="T108" fmla="*/ 1110 h 11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4" h="1110">
                  <a:moveTo>
                    <a:pt x="136" y="1110"/>
                  </a:moveTo>
                  <a:cubicBezTo>
                    <a:pt x="131" y="1094"/>
                    <a:pt x="138" y="1092"/>
                    <a:pt x="150" y="1084"/>
                  </a:cubicBezTo>
                  <a:cubicBezTo>
                    <a:pt x="156" y="1067"/>
                    <a:pt x="158" y="1053"/>
                    <a:pt x="174" y="1042"/>
                  </a:cubicBezTo>
                  <a:cubicBezTo>
                    <a:pt x="177" y="1031"/>
                    <a:pt x="181" y="1022"/>
                    <a:pt x="184" y="1012"/>
                  </a:cubicBezTo>
                  <a:cubicBezTo>
                    <a:pt x="183" y="994"/>
                    <a:pt x="184" y="976"/>
                    <a:pt x="182" y="958"/>
                  </a:cubicBezTo>
                  <a:cubicBezTo>
                    <a:pt x="181" y="952"/>
                    <a:pt x="176" y="940"/>
                    <a:pt x="176" y="940"/>
                  </a:cubicBezTo>
                  <a:cubicBezTo>
                    <a:pt x="178" y="922"/>
                    <a:pt x="175" y="917"/>
                    <a:pt x="188" y="908"/>
                  </a:cubicBezTo>
                  <a:cubicBezTo>
                    <a:pt x="194" y="900"/>
                    <a:pt x="192" y="897"/>
                    <a:pt x="184" y="892"/>
                  </a:cubicBezTo>
                  <a:cubicBezTo>
                    <a:pt x="180" y="881"/>
                    <a:pt x="174" y="864"/>
                    <a:pt x="164" y="858"/>
                  </a:cubicBezTo>
                  <a:cubicBezTo>
                    <a:pt x="157" y="848"/>
                    <a:pt x="149" y="842"/>
                    <a:pt x="144" y="830"/>
                  </a:cubicBezTo>
                  <a:cubicBezTo>
                    <a:pt x="142" y="826"/>
                    <a:pt x="140" y="818"/>
                    <a:pt x="140" y="818"/>
                  </a:cubicBezTo>
                  <a:cubicBezTo>
                    <a:pt x="141" y="799"/>
                    <a:pt x="138" y="779"/>
                    <a:pt x="142" y="760"/>
                  </a:cubicBezTo>
                  <a:cubicBezTo>
                    <a:pt x="143" y="755"/>
                    <a:pt x="154" y="752"/>
                    <a:pt x="154" y="752"/>
                  </a:cubicBezTo>
                  <a:cubicBezTo>
                    <a:pt x="156" y="745"/>
                    <a:pt x="162" y="741"/>
                    <a:pt x="164" y="734"/>
                  </a:cubicBezTo>
                  <a:cubicBezTo>
                    <a:pt x="165" y="730"/>
                    <a:pt x="168" y="722"/>
                    <a:pt x="168" y="722"/>
                  </a:cubicBezTo>
                  <a:cubicBezTo>
                    <a:pt x="167" y="704"/>
                    <a:pt x="178" y="667"/>
                    <a:pt x="158" y="654"/>
                  </a:cubicBezTo>
                  <a:cubicBezTo>
                    <a:pt x="152" y="644"/>
                    <a:pt x="137" y="628"/>
                    <a:pt x="126" y="624"/>
                  </a:cubicBezTo>
                  <a:cubicBezTo>
                    <a:pt x="121" y="619"/>
                    <a:pt x="115" y="613"/>
                    <a:pt x="110" y="608"/>
                  </a:cubicBezTo>
                  <a:cubicBezTo>
                    <a:pt x="106" y="605"/>
                    <a:pt x="98" y="600"/>
                    <a:pt x="98" y="600"/>
                  </a:cubicBezTo>
                  <a:cubicBezTo>
                    <a:pt x="94" y="587"/>
                    <a:pt x="78" y="577"/>
                    <a:pt x="68" y="568"/>
                  </a:cubicBezTo>
                  <a:cubicBezTo>
                    <a:pt x="64" y="565"/>
                    <a:pt x="63" y="558"/>
                    <a:pt x="58" y="556"/>
                  </a:cubicBezTo>
                  <a:cubicBezTo>
                    <a:pt x="52" y="554"/>
                    <a:pt x="46" y="555"/>
                    <a:pt x="40" y="554"/>
                  </a:cubicBezTo>
                  <a:cubicBezTo>
                    <a:pt x="30" y="543"/>
                    <a:pt x="20" y="531"/>
                    <a:pt x="10" y="520"/>
                  </a:cubicBezTo>
                  <a:cubicBezTo>
                    <a:pt x="8" y="518"/>
                    <a:pt x="5" y="518"/>
                    <a:pt x="4" y="516"/>
                  </a:cubicBezTo>
                  <a:cubicBezTo>
                    <a:pt x="0" y="505"/>
                    <a:pt x="14" y="482"/>
                    <a:pt x="14" y="482"/>
                  </a:cubicBezTo>
                  <a:cubicBezTo>
                    <a:pt x="15" y="471"/>
                    <a:pt x="9" y="456"/>
                    <a:pt x="18" y="450"/>
                  </a:cubicBezTo>
                  <a:cubicBezTo>
                    <a:pt x="21" y="448"/>
                    <a:pt x="30" y="446"/>
                    <a:pt x="30" y="446"/>
                  </a:cubicBezTo>
                  <a:cubicBezTo>
                    <a:pt x="34" y="435"/>
                    <a:pt x="51" y="426"/>
                    <a:pt x="62" y="422"/>
                  </a:cubicBezTo>
                  <a:cubicBezTo>
                    <a:pt x="75" y="403"/>
                    <a:pt x="75" y="399"/>
                    <a:pt x="100" y="396"/>
                  </a:cubicBezTo>
                  <a:cubicBezTo>
                    <a:pt x="105" y="380"/>
                    <a:pt x="87" y="333"/>
                    <a:pt x="108" y="326"/>
                  </a:cubicBezTo>
                  <a:cubicBezTo>
                    <a:pt x="115" y="306"/>
                    <a:pt x="104" y="336"/>
                    <a:pt x="116" y="314"/>
                  </a:cubicBezTo>
                  <a:cubicBezTo>
                    <a:pt x="122" y="304"/>
                    <a:pt x="124" y="289"/>
                    <a:pt x="126" y="278"/>
                  </a:cubicBezTo>
                  <a:cubicBezTo>
                    <a:pt x="124" y="246"/>
                    <a:pt x="118" y="243"/>
                    <a:pt x="110" y="218"/>
                  </a:cubicBezTo>
                  <a:cubicBezTo>
                    <a:pt x="105" y="143"/>
                    <a:pt x="102" y="77"/>
                    <a:pt x="102" y="0"/>
                  </a:cubicBezTo>
                  <a:lnTo>
                    <a:pt x="88" y="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179" name="Freeform 36"/>
            <p:cNvSpPr>
              <a:spLocks/>
            </p:cNvSpPr>
            <p:nvPr/>
          </p:nvSpPr>
          <p:spPr bwMode="auto">
            <a:xfrm>
              <a:off x="1186" y="706"/>
              <a:ext cx="1558" cy="592"/>
            </a:xfrm>
            <a:custGeom>
              <a:avLst/>
              <a:gdLst>
                <a:gd name="T0" fmla="*/ 28 w 1558"/>
                <a:gd name="T1" fmla="*/ 592 h 592"/>
                <a:gd name="T2" fmla="*/ 22 w 1558"/>
                <a:gd name="T3" fmla="*/ 568 h 592"/>
                <a:gd name="T4" fmla="*/ 16 w 1558"/>
                <a:gd name="T5" fmla="*/ 542 h 592"/>
                <a:gd name="T6" fmla="*/ 4 w 1558"/>
                <a:gd name="T7" fmla="*/ 518 h 592"/>
                <a:gd name="T8" fmla="*/ 56 w 1558"/>
                <a:gd name="T9" fmla="*/ 486 h 592"/>
                <a:gd name="T10" fmla="*/ 84 w 1558"/>
                <a:gd name="T11" fmla="*/ 480 h 592"/>
                <a:gd name="T12" fmla="*/ 224 w 1558"/>
                <a:gd name="T13" fmla="*/ 442 h 592"/>
                <a:gd name="T14" fmla="*/ 238 w 1558"/>
                <a:gd name="T15" fmla="*/ 428 h 592"/>
                <a:gd name="T16" fmla="*/ 270 w 1558"/>
                <a:gd name="T17" fmla="*/ 424 h 592"/>
                <a:gd name="T18" fmla="*/ 330 w 1558"/>
                <a:gd name="T19" fmla="*/ 402 h 592"/>
                <a:gd name="T20" fmla="*/ 358 w 1558"/>
                <a:gd name="T21" fmla="*/ 394 h 592"/>
                <a:gd name="T22" fmla="*/ 406 w 1558"/>
                <a:gd name="T23" fmla="*/ 380 h 592"/>
                <a:gd name="T24" fmla="*/ 512 w 1558"/>
                <a:gd name="T25" fmla="*/ 364 h 592"/>
                <a:gd name="T26" fmla="*/ 526 w 1558"/>
                <a:gd name="T27" fmla="*/ 358 h 592"/>
                <a:gd name="T28" fmla="*/ 574 w 1558"/>
                <a:gd name="T29" fmla="*/ 344 h 592"/>
                <a:gd name="T30" fmla="*/ 604 w 1558"/>
                <a:gd name="T31" fmla="*/ 336 h 592"/>
                <a:gd name="T32" fmla="*/ 628 w 1558"/>
                <a:gd name="T33" fmla="*/ 330 h 592"/>
                <a:gd name="T34" fmla="*/ 646 w 1558"/>
                <a:gd name="T35" fmla="*/ 318 h 592"/>
                <a:gd name="T36" fmla="*/ 658 w 1558"/>
                <a:gd name="T37" fmla="*/ 310 h 592"/>
                <a:gd name="T38" fmla="*/ 688 w 1558"/>
                <a:gd name="T39" fmla="*/ 290 h 592"/>
                <a:gd name="T40" fmla="*/ 706 w 1558"/>
                <a:gd name="T41" fmla="*/ 284 h 592"/>
                <a:gd name="T42" fmla="*/ 750 w 1558"/>
                <a:gd name="T43" fmla="*/ 232 h 592"/>
                <a:gd name="T44" fmla="*/ 788 w 1558"/>
                <a:gd name="T45" fmla="*/ 198 h 592"/>
                <a:gd name="T46" fmla="*/ 808 w 1558"/>
                <a:gd name="T47" fmla="*/ 176 h 592"/>
                <a:gd name="T48" fmla="*/ 878 w 1558"/>
                <a:gd name="T49" fmla="*/ 148 h 592"/>
                <a:gd name="T50" fmla="*/ 904 w 1558"/>
                <a:gd name="T51" fmla="*/ 132 h 592"/>
                <a:gd name="T52" fmla="*/ 944 w 1558"/>
                <a:gd name="T53" fmla="*/ 130 h 592"/>
                <a:gd name="T54" fmla="*/ 958 w 1558"/>
                <a:gd name="T55" fmla="*/ 124 h 592"/>
                <a:gd name="T56" fmla="*/ 970 w 1558"/>
                <a:gd name="T57" fmla="*/ 106 h 592"/>
                <a:gd name="T58" fmla="*/ 1006 w 1558"/>
                <a:gd name="T59" fmla="*/ 86 h 592"/>
                <a:gd name="T60" fmla="*/ 1030 w 1558"/>
                <a:gd name="T61" fmla="*/ 80 h 592"/>
                <a:gd name="T62" fmla="*/ 1122 w 1558"/>
                <a:gd name="T63" fmla="*/ 62 h 592"/>
                <a:gd name="T64" fmla="*/ 1236 w 1558"/>
                <a:gd name="T65" fmla="*/ 42 h 592"/>
                <a:gd name="T66" fmla="*/ 1302 w 1558"/>
                <a:gd name="T67" fmla="*/ 24 h 592"/>
                <a:gd name="T68" fmla="*/ 1328 w 1558"/>
                <a:gd name="T69" fmla="*/ 14 h 592"/>
                <a:gd name="T70" fmla="*/ 1344 w 1558"/>
                <a:gd name="T71" fmla="*/ 2 h 592"/>
                <a:gd name="T72" fmla="*/ 1392 w 1558"/>
                <a:gd name="T73" fmla="*/ 4 h 592"/>
                <a:gd name="T74" fmla="*/ 1396 w 1558"/>
                <a:gd name="T75" fmla="*/ 16 h 592"/>
                <a:gd name="T76" fmla="*/ 1426 w 1558"/>
                <a:gd name="T77" fmla="*/ 22 h 592"/>
                <a:gd name="T78" fmla="*/ 1436 w 1558"/>
                <a:gd name="T79" fmla="*/ 52 h 592"/>
                <a:gd name="T80" fmla="*/ 1464 w 1558"/>
                <a:gd name="T81" fmla="*/ 58 h 592"/>
                <a:gd name="T82" fmla="*/ 1482 w 1558"/>
                <a:gd name="T83" fmla="*/ 64 h 592"/>
                <a:gd name="T84" fmla="*/ 1502 w 1558"/>
                <a:gd name="T85" fmla="*/ 92 h 592"/>
                <a:gd name="T86" fmla="*/ 1530 w 1558"/>
                <a:gd name="T87" fmla="*/ 106 h 592"/>
                <a:gd name="T88" fmla="*/ 1544 w 1558"/>
                <a:gd name="T89" fmla="*/ 158 h 592"/>
                <a:gd name="T90" fmla="*/ 1558 w 1558"/>
                <a:gd name="T91" fmla="*/ 139 h 59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58"/>
                <a:gd name="T139" fmla="*/ 0 h 592"/>
                <a:gd name="T140" fmla="*/ 1558 w 1558"/>
                <a:gd name="T141" fmla="*/ 592 h 59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58" h="592">
                  <a:moveTo>
                    <a:pt x="28" y="592"/>
                  </a:moveTo>
                  <a:cubicBezTo>
                    <a:pt x="30" y="582"/>
                    <a:pt x="34" y="572"/>
                    <a:pt x="22" y="568"/>
                  </a:cubicBezTo>
                  <a:cubicBezTo>
                    <a:pt x="14" y="556"/>
                    <a:pt x="20" y="567"/>
                    <a:pt x="16" y="542"/>
                  </a:cubicBezTo>
                  <a:cubicBezTo>
                    <a:pt x="15" y="533"/>
                    <a:pt x="7" y="527"/>
                    <a:pt x="4" y="518"/>
                  </a:cubicBezTo>
                  <a:cubicBezTo>
                    <a:pt x="0" y="476"/>
                    <a:pt x="0" y="488"/>
                    <a:pt x="56" y="486"/>
                  </a:cubicBezTo>
                  <a:cubicBezTo>
                    <a:pt x="73" y="480"/>
                    <a:pt x="64" y="483"/>
                    <a:pt x="84" y="480"/>
                  </a:cubicBezTo>
                  <a:cubicBezTo>
                    <a:pt x="130" y="465"/>
                    <a:pt x="175" y="446"/>
                    <a:pt x="224" y="442"/>
                  </a:cubicBezTo>
                  <a:cubicBezTo>
                    <a:pt x="230" y="438"/>
                    <a:pt x="231" y="429"/>
                    <a:pt x="238" y="428"/>
                  </a:cubicBezTo>
                  <a:cubicBezTo>
                    <a:pt x="249" y="426"/>
                    <a:pt x="270" y="424"/>
                    <a:pt x="270" y="424"/>
                  </a:cubicBezTo>
                  <a:cubicBezTo>
                    <a:pt x="280" y="394"/>
                    <a:pt x="293" y="404"/>
                    <a:pt x="330" y="402"/>
                  </a:cubicBezTo>
                  <a:cubicBezTo>
                    <a:pt x="340" y="395"/>
                    <a:pt x="345" y="396"/>
                    <a:pt x="358" y="394"/>
                  </a:cubicBezTo>
                  <a:cubicBezTo>
                    <a:pt x="365" y="384"/>
                    <a:pt x="393" y="382"/>
                    <a:pt x="406" y="380"/>
                  </a:cubicBezTo>
                  <a:cubicBezTo>
                    <a:pt x="414" y="339"/>
                    <a:pt x="482" y="365"/>
                    <a:pt x="512" y="364"/>
                  </a:cubicBezTo>
                  <a:cubicBezTo>
                    <a:pt x="496" y="353"/>
                    <a:pt x="522" y="357"/>
                    <a:pt x="526" y="358"/>
                  </a:cubicBezTo>
                  <a:cubicBezTo>
                    <a:pt x="543" y="352"/>
                    <a:pt x="556" y="346"/>
                    <a:pt x="574" y="344"/>
                  </a:cubicBezTo>
                  <a:cubicBezTo>
                    <a:pt x="584" y="337"/>
                    <a:pt x="592" y="338"/>
                    <a:pt x="604" y="336"/>
                  </a:cubicBezTo>
                  <a:cubicBezTo>
                    <a:pt x="612" y="333"/>
                    <a:pt x="620" y="332"/>
                    <a:pt x="628" y="330"/>
                  </a:cubicBezTo>
                  <a:cubicBezTo>
                    <a:pt x="634" y="326"/>
                    <a:pt x="640" y="322"/>
                    <a:pt x="646" y="318"/>
                  </a:cubicBezTo>
                  <a:cubicBezTo>
                    <a:pt x="650" y="315"/>
                    <a:pt x="658" y="310"/>
                    <a:pt x="658" y="310"/>
                  </a:cubicBezTo>
                  <a:cubicBezTo>
                    <a:pt x="666" y="298"/>
                    <a:pt x="675" y="294"/>
                    <a:pt x="688" y="290"/>
                  </a:cubicBezTo>
                  <a:cubicBezTo>
                    <a:pt x="694" y="288"/>
                    <a:pt x="706" y="284"/>
                    <a:pt x="706" y="284"/>
                  </a:cubicBezTo>
                  <a:cubicBezTo>
                    <a:pt x="716" y="269"/>
                    <a:pt x="735" y="242"/>
                    <a:pt x="750" y="232"/>
                  </a:cubicBezTo>
                  <a:cubicBezTo>
                    <a:pt x="753" y="227"/>
                    <a:pt x="781" y="203"/>
                    <a:pt x="788" y="198"/>
                  </a:cubicBezTo>
                  <a:cubicBezTo>
                    <a:pt x="791" y="188"/>
                    <a:pt x="799" y="182"/>
                    <a:pt x="808" y="176"/>
                  </a:cubicBezTo>
                  <a:cubicBezTo>
                    <a:pt x="816" y="151"/>
                    <a:pt x="857" y="150"/>
                    <a:pt x="878" y="148"/>
                  </a:cubicBezTo>
                  <a:cubicBezTo>
                    <a:pt x="892" y="145"/>
                    <a:pt x="901" y="133"/>
                    <a:pt x="904" y="132"/>
                  </a:cubicBezTo>
                  <a:cubicBezTo>
                    <a:pt x="917" y="130"/>
                    <a:pt x="931" y="131"/>
                    <a:pt x="944" y="130"/>
                  </a:cubicBezTo>
                  <a:cubicBezTo>
                    <a:pt x="949" y="129"/>
                    <a:pt x="954" y="128"/>
                    <a:pt x="958" y="124"/>
                  </a:cubicBezTo>
                  <a:cubicBezTo>
                    <a:pt x="963" y="119"/>
                    <a:pt x="963" y="108"/>
                    <a:pt x="970" y="106"/>
                  </a:cubicBezTo>
                  <a:cubicBezTo>
                    <a:pt x="983" y="102"/>
                    <a:pt x="993" y="90"/>
                    <a:pt x="1006" y="86"/>
                  </a:cubicBezTo>
                  <a:cubicBezTo>
                    <a:pt x="1014" y="83"/>
                    <a:pt x="1022" y="83"/>
                    <a:pt x="1030" y="80"/>
                  </a:cubicBezTo>
                  <a:cubicBezTo>
                    <a:pt x="1039" y="53"/>
                    <a:pt x="1117" y="62"/>
                    <a:pt x="1122" y="62"/>
                  </a:cubicBezTo>
                  <a:cubicBezTo>
                    <a:pt x="1162" y="35"/>
                    <a:pt x="1168" y="44"/>
                    <a:pt x="1236" y="42"/>
                  </a:cubicBezTo>
                  <a:cubicBezTo>
                    <a:pt x="1243" y="15"/>
                    <a:pt x="1282" y="25"/>
                    <a:pt x="1302" y="24"/>
                  </a:cubicBezTo>
                  <a:cubicBezTo>
                    <a:pt x="1311" y="21"/>
                    <a:pt x="1318" y="16"/>
                    <a:pt x="1328" y="14"/>
                  </a:cubicBezTo>
                  <a:cubicBezTo>
                    <a:pt x="1333" y="7"/>
                    <a:pt x="1336" y="5"/>
                    <a:pt x="1344" y="2"/>
                  </a:cubicBezTo>
                  <a:cubicBezTo>
                    <a:pt x="1360" y="3"/>
                    <a:pt x="1377" y="0"/>
                    <a:pt x="1392" y="4"/>
                  </a:cubicBezTo>
                  <a:cubicBezTo>
                    <a:pt x="1396" y="5"/>
                    <a:pt x="1395" y="12"/>
                    <a:pt x="1396" y="16"/>
                  </a:cubicBezTo>
                  <a:cubicBezTo>
                    <a:pt x="1399" y="26"/>
                    <a:pt x="1416" y="21"/>
                    <a:pt x="1426" y="22"/>
                  </a:cubicBezTo>
                  <a:cubicBezTo>
                    <a:pt x="1431" y="29"/>
                    <a:pt x="1430" y="48"/>
                    <a:pt x="1436" y="52"/>
                  </a:cubicBezTo>
                  <a:cubicBezTo>
                    <a:pt x="1441" y="56"/>
                    <a:pt x="1460" y="57"/>
                    <a:pt x="1464" y="58"/>
                  </a:cubicBezTo>
                  <a:cubicBezTo>
                    <a:pt x="1470" y="60"/>
                    <a:pt x="1482" y="64"/>
                    <a:pt x="1482" y="64"/>
                  </a:cubicBezTo>
                  <a:cubicBezTo>
                    <a:pt x="1488" y="74"/>
                    <a:pt x="1492" y="86"/>
                    <a:pt x="1502" y="92"/>
                  </a:cubicBezTo>
                  <a:cubicBezTo>
                    <a:pt x="1510" y="103"/>
                    <a:pt x="1518" y="102"/>
                    <a:pt x="1530" y="106"/>
                  </a:cubicBezTo>
                  <a:cubicBezTo>
                    <a:pt x="1549" y="125"/>
                    <a:pt x="1544" y="124"/>
                    <a:pt x="1544" y="158"/>
                  </a:cubicBezTo>
                  <a:lnTo>
                    <a:pt x="1558" y="13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12300" name="Picture 37" descr="wk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920000">
            <a:off x="4427538" y="2708275"/>
            <a:ext cx="6048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38" descr="JK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920000">
            <a:off x="4067175" y="4652963"/>
            <a:ext cx="530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39" descr="Obraz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933806">
            <a:off x="5003800" y="1700213"/>
            <a:ext cx="5889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920000">
            <a:off x="3943350" y="3500438"/>
            <a:ext cx="6286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Text Box 44"/>
          <p:cNvSpPr txBox="1">
            <a:spLocks noChangeArrowheads="1"/>
          </p:cNvSpPr>
          <p:nvPr/>
        </p:nvSpPr>
        <p:spPr bwMode="auto">
          <a:xfrm>
            <a:off x="4572000" y="3500438"/>
            <a:ext cx="3886200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pl-PL" sz="800" b="1">
                <a:latin typeface="Arial" charset="0"/>
              </a:rPr>
              <a:t>Radomsko - luty 2008  - </a:t>
            </a:r>
            <a:r>
              <a:rPr lang="pl-PL" sz="800">
                <a:latin typeface="Arial" charset="0"/>
              </a:rPr>
              <a:t>pierwsze w Polsce rozszerzenie systemu biletowego o </a:t>
            </a:r>
          </a:p>
          <a:p>
            <a:pPr marL="342900" indent="-342900" algn="l">
              <a:spcBef>
                <a:spcPct val="20000"/>
              </a:spcBef>
            </a:pPr>
            <a:r>
              <a:rPr lang="pl-PL" sz="800">
                <a:latin typeface="Arial" charset="0"/>
              </a:rPr>
              <a:t>terminale STREFA</a:t>
            </a:r>
            <a:r>
              <a:rPr lang="pl-PL" sz="800" baseline="30000">
                <a:latin typeface="Arial" charset="0"/>
              </a:rPr>
              <a:t>TM</a:t>
            </a:r>
          </a:p>
        </p:txBody>
      </p:sp>
      <p:pic>
        <p:nvPicPr>
          <p:cNvPr id="12305" name="Picture 28" descr="karta_elek_kalis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920000">
            <a:off x="2970213" y="2992438"/>
            <a:ext cx="60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920000">
            <a:off x="4787900" y="4076700"/>
            <a:ext cx="577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Text Box 40"/>
          <p:cNvSpPr txBox="1">
            <a:spLocks noChangeArrowheads="1"/>
          </p:cNvSpPr>
          <p:nvPr/>
        </p:nvSpPr>
        <p:spPr bwMode="auto">
          <a:xfrm>
            <a:off x="682625" y="1628775"/>
            <a:ext cx="25939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algn="l">
              <a:spcBef>
                <a:spcPct val="20000"/>
              </a:spcBef>
            </a:pPr>
            <a:r>
              <a:rPr lang="pl-PL" sz="800" b="1">
                <a:latin typeface="Arial" charset="0"/>
              </a:rPr>
              <a:t>Piła – grudzień 2009 </a:t>
            </a:r>
            <a:r>
              <a:rPr lang="pl-PL" sz="800">
                <a:latin typeface="Arial" charset="0"/>
              </a:rPr>
              <a:t>– oddanie do użytku systemu biletów elektronicznych okresowych</a:t>
            </a:r>
          </a:p>
          <a:p>
            <a:pPr indent="-342900" algn="l">
              <a:spcBef>
                <a:spcPct val="20000"/>
              </a:spcBef>
            </a:pPr>
            <a:r>
              <a:rPr lang="pl-PL" sz="800" b="1">
                <a:latin typeface="Arial" charset="0"/>
              </a:rPr>
              <a:t>czerwiec 2010 </a:t>
            </a:r>
            <a:r>
              <a:rPr lang="pl-PL" sz="800">
                <a:latin typeface="Arial" charset="0"/>
              </a:rPr>
              <a:t>– oddanie do użytku systemu biletów elektronicznych jednorazowych</a:t>
            </a: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971550" y="3141663"/>
            <a:ext cx="2592388" cy="48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pl-PL" sz="800" b="1" dirty="0">
                <a:latin typeface="Arial" charset="0"/>
              </a:rPr>
              <a:t>Kalisz – 2009 - 2010</a:t>
            </a:r>
          </a:p>
          <a:p>
            <a:pPr indent="-342900" algn="l">
              <a:spcBef>
                <a:spcPct val="20000"/>
              </a:spcBef>
              <a:defRPr/>
            </a:pPr>
            <a:r>
              <a:rPr lang="pl-PL" sz="800" dirty="0">
                <a:latin typeface="Arial" charset="0"/>
              </a:rPr>
              <a:t>Kompleksowa modernizacja systemu. biletu elektronicznego</a:t>
            </a:r>
          </a:p>
        </p:txBody>
      </p:sp>
      <p:sp>
        <p:nvSpPr>
          <p:cNvPr id="6165" name="Text Box 41"/>
          <p:cNvSpPr txBox="1">
            <a:spLocks noChangeArrowheads="1"/>
          </p:cNvSpPr>
          <p:nvPr/>
        </p:nvSpPr>
        <p:spPr bwMode="auto">
          <a:xfrm>
            <a:off x="466725" y="4216400"/>
            <a:ext cx="2736850" cy="80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pl-PL" sz="800" b="1">
                <a:latin typeface="Arial" charset="0"/>
              </a:rPr>
              <a:t>Wrocław – maj 2010 – </a:t>
            </a:r>
            <a:r>
              <a:rPr lang="pl-PL" sz="800">
                <a:latin typeface="Arial" charset="0"/>
              </a:rPr>
              <a:t>zakres projektu obejmuje </a:t>
            </a:r>
          </a:p>
          <a:p>
            <a:pPr marL="342900" indent="-342900" algn="l">
              <a:spcBef>
                <a:spcPct val="20000"/>
              </a:spcBef>
            </a:pPr>
            <a:r>
              <a:rPr lang="pl-PL" sz="800">
                <a:latin typeface="Arial" charset="0"/>
              </a:rPr>
              <a:t>elektroniczny bilet okresowy, 150 punktów sprzedaży, </a:t>
            </a:r>
          </a:p>
          <a:p>
            <a:pPr marL="342900" indent="-342900" algn="l">
              <a:spcBef>
                <a:spcPct val="20000"/>
              </a:spcBef>
            </a:pPr>
            <a:r>
              <a:rPr lang="pl-PL" sz="800">
                <a:latin typeface="Arial" charset="0"/>
              </a:rPr>
              <a:t>100 automatów biletowych stacjonarnych i prawie 800 </a:t>
            </a:r>
          </a:p>
          <a:p>
            <a:pPr marL="342900" indent="-342900" algn="l">
              <a:spcBef>
                <a:spcPct val="20000"/>
              </a:spcBef>
            </a:pPr>
            <a:r>
              <a:rPr lang="pl-PL" sz="800">
                <a:latin typeface="Arial" charset="0"/>
              </a:rPr>
              <a:t>mobilnych, sprzedaż przez WWW, bilet  </a:t>
            </a:r>
          </a:p>
          <a:p>
            <a:pPr marL="342900" indent="-342900" algn="l">
              <a:spcBef>
                <a:spcPct val="20000"/>
              </a:spcBef>
            </a:pPr>
            <a:r>
              <a:rPr lang="pl-PL" sz="800">
                <a:latin typeface="Arial" charset="0"/>
              </a:rPr>
              <a:t>telefoniczny, automaty mobilne ok. 300 000 kart.</a:t>
            </a:r>
          </a:p>
        </p:txBody>
      </p:sp>
      <p:sp>
        <p:nvSpPr>
          <p:cNvPr id="6166" name="Text Box 41"/>
          <p:cNvSpPr txBox="1">
            <a:spLocks noChangeArrowheads="1"/>
          </p:cNvSpPr>
          <p:nvPr/>
        </p:nvSpPr>
        <p:spPr bwMode="auto">
          <a:xfrm>
            <a:off x="323850" y="2420938"/>
            <a:ext cx="331152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algn="l">
              <a:spcBef>
                <a:spcPct val="20000"/>
              </a:spcBef>
            </a:pPr>
            <a:r>
              <a:rPr lang="pl-PL" sz="800" b="1">
                <a:latin typeface="Arial" charset="0"/>
              </a:rPr>
              <a:t>Bydgoszcz – wrzesień 2010 – </a:t>
            </a:r>
            <a:r>
              <a:rPr lang="pl-PL" sz="800">
                <a:latin typeface="Arial" charset="0"/>
              </a:rPr>
              <a:t>zakres projektu obejmuje elektroniczny bilet okresowy, 30 punktów sprzedaży, 10 automatów biletowych, sprzedaż przez WWW i ok. 100 000 kart.</a:t>
            </a:r>
          </a:p>
        </p:txBody>
      </p:sp>
      <p:pic>
        <p:nvPicPr>
          <p:cNvPr id="123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920000">
            <a:off x="2828925" y="3933825"/>
            <a:ext cx="617538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1920000">
            <a:off x="3335338" y="2201863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37" descr="wk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920000">
            <a:off x="4643438" y="2276475"/>
            <a:ext cx="6048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0" name="Text Box 40"/>
          <p:cNvSpPr txBox="1">
            <a:spLocks noChangeArrowheads="1"/>
          </p:cNvSpPr>
          <p:nvPr/>
        </p:nvSpPr>
        <p:spPr bwMode="auto">
          <a:xfrm>
            <a:off x="5291138" y="2276475"/>
            <a:ext cx="3457575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pl-PL" sz="800" b="1">
                <a:latin typeface="Arial" charset="0"/>
              </a:rPr>
              <a:t>Łomianki </a:t>
            </a:r>
            <a:r>
              <a:rPr lang="pl-PL" sz="800">
                <a:latin typeface="Arial" charset="0"/>
              </a:rPr>
              <a:t>– integracja biletów KM Łomianki w ramach systemu WKM,</a:t>
            </a:r>
          </a:p>
          <a:p>
            <a:pPr marL="342900" indent="-342900" algn="l">
              <a:spcBef>
                <a:spcPct val="20000"/>
              </a:spcBef>
            </a:pPr>
            <a:r>
              <a:rPr lang="pl-PL" sz="800">
                <a:latin typeface="Arial" charset="0"/>
              </a:rPr>
              <a:t>25 punktów sprzedaży STREFA</a:t>
            </a:r>
          </a:p>
        </p:txBody>
      </p:sp>
      <p:pic>
        <p:nvPicPr>
          <p:cNvPr id="12315" name="Obraz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920000">
            <a:off x="2905125" y="2046288"/>
            <a:ext cx="6048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1"/>
          <p:cNvSpPr>
            <a:spLocks noChangeArrowheads="1"/>
          </p:cNvSpPr>
          <p:nvPr/>
        </p:nvSpPr>
        <p:spPr bwMode="auto">
          <a:xfrm>
            <a:off x="250825" y="255588"/>
            <a:ext cx="6197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Sprzedaż usług miejskich przy wykorzystaniu terminali sprzedaży</a:t>
            </a:r>
          </a:p>
        </p:txBody>
      </p:sp>
      <p:sp>
        <p:nvSpPr>
          <p:cNvPr id="8195" name="Tytuł 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 </a:t>
            </a:r>
          </a:p>
        </p:txBody>
      </p:sp>
      <p:sp>
        <p:nvSpPr>
          <p:cNvPr id="3077" name="Symbol zastępczy zawartości 5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l-PL" sz="2400" i="1" dirty="0" smtClean="0">
                <a:latin typeface="Calibri" pitchFamily="34" charset="0"/>
              </a:rPr>
              <a:t>Terminale (różnego typu) do sprzedaży usług miejskich zapisywanych na kartach zbliżeniowych wykorzystuje się we wszystkich miastach, w których zostały wdrożone systemy karty miejskiej bądź biletu elektronicznego</a:t>
            </a:r>
          </a:p>
          <a:p>
            <a:pPr algn="just"/>
            <a:r>
              <a:rPr lang="pl-PL" sz="2400" i="1" dirty="0" smtClean="0">
                <a:latin typeface="Calibri" pitchFamily="34" charset="0"/>
              </a:rPr>
              <a:t>Terminale mogą realizować różne funkcje. Można na nich kodować np.:</a:t>
            </a:r>
          </a:p>
          <a:p>
            <a:pPr lvl="1" algn="just"/>
            <a:r>
              <a:rPr lang="pl-PL" sz="2400" i="1" dirty="0" smtClean="0">
                <a:latin typeface="Calibri" pitchFamily="34" charset="0"/>
              </a:rPr>
              <a:t>Bilety komunikacji miejskiej</a:t>
            </a:r>
          </a:p>
          <a:p>
            <a:pPr lvl="1" algn="just"/>
            <a:r>
              <a:rPr lang="pl-PL" sz="2400" i="1" dirty="0" smtClean="0">
                <a:latin typeface="Calibri" pitchFamily="34" charset="0"/>
              </a:rPr>
              <a:t>Przedpłaty parkingowe</a:t>
            </a:r>
          </a:p>
          <a:p>
            <a:pPr lvl="1" algn="just"/>
            <a:r>
              <a:rPr lang="pl-PL" sz="2400" i="1" dirty="0" smtClean="0">
                <a:latin typeface="Calibri" pitchFamily="34" charset="0"/>
              </a:rPr>
              <a:t>Doładowania </a:t>
            </a:r>
            <a:r>
              <a:rPr lang="pl-PL" sz="2400" i="1" dirty="0" err="1" smtClean="0">
                <a:latin typeface="Calibri" pitchFamily="34" charset="0"/>
              </a:rPr>
              <a:t>pre-paid</a:t>
            </a:r>
            <a:r>
              <a:rPr lang="pl-PL" sz="2400" i="1" dirty="0" smtClean="0">
                <a:latin typeface="Calibri" pitchFamily="34" charset="0"/>
              </a:rPr>
              <a:t> GSM</a:t>
            </a:r>
          </a:p>
          <a:p>
            <a:pPr lvl="1" algn="just"/>
            <a:r>
              <a:rPr lang="pl-PL" sz="2400" i="1" dirty="0" smtClean="0">
                <a:latin typeface="Calibri" pitchFamily="34" charset="0"/>
              </a:rPr>
              <a:t>Inne usługi miejskie np. bilety do zoo</a:t>
            </a:r>
          </a:p>
          <a:p>
            <a:pPr lvl="1" algn="just">
              <a:spcBef>
                <a:spcPts val="0"/>
              </a:spcBef>
              <a:buNone/>
            </a:pPr>
            <a:r>
              <a:rPr lang="pl-PL" sz="2400" i="1" dirty="0" smtClean="0">
                <a:latin typeface="Calibri" pitchFamily="34" charset="0"/>
              </a:rPr>
              <a:t>	czy bilety do </a:t>
            </a:r>
            <a:r>
              <a:rPr lang="pl-PL" sz="2400" i="1" dirty="0" err="1" smtClean="0">
                <a:latin typeface="Calibri" pitchFamily="34" charset="0"/>
              </a:rPr>
              <a:t>aquaparku</a:t>
            </a:r>
            <a:endParaRPr lang="pl-PL" sz="2400" i="1" dirty="0" smtClean="0">
              <a:latin typeface="Calibri" pitchFamily="34" charset="0"/>
            </a:endParaRPr>
          </a:p>
          <a:p>
            <a:endParaRPr lang="pl-PL" sz="1800" i="1" dirty="0" smtClean="0">
              <a:latin typeface="Calibri" pitchFamily="34" charset="0"/>
            </a:endParaRPr>
          </a:p>
          <a:p>
            <a:pPr>
              <a:buFontTx/>
              <a:buNone/>
            </a:pPr>
            <a:endParaRPr lang="pl-PL" sz="1800" dirty="0" smtClean="0">
              <a:latin typeface="Calibri" pitchFamily="34" charset="0"/>
            </a:endParaRPr>
          </a:p>
        </p:txBody>
      </p:sp>
      <p:pic>
        <p:nvPicPr>
          <p:cNvPr id="8197" name="Obraz 6"/>
          <p:cNvPicPr>
            <a:picLocks noChangeAspect="1" noChangeArrowheads="1"/>
          </p:cNvPicPr>
          <p:nvPr/>
        </p:nvPicPr>
        <p:blipFill>
          <a:blip r:embed="rId2" cstate="print"/>
          <a:srcRect l="-1933" t="-2914" r="68140" b="65532"/>
          <a:stretch>
            <a:fillRect/>
          </a:stretch>
        </p:blipFill>
        <p:spPr bwMode="auto">
          <a:xfrm>
            <a:off x="5939810" y="3737670"/>
            <a:ext cx="2736646" cy="199558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1"/>
          <p:cNvSpPr>
            <a:spLocks noChangeArrowheads="1"/>
          </p:cNvSpPr>
          <p:nvPr/>
        </p:nvSpPr>
        <p:spPr bwMode="auto">
          <a:xfrm>
            <a:off x="250825" y="255588"/>
            <a:ext cx="3979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Automaty biletowe – z gotówką czy bez?</a:t>
            </a:r>
          </a:p>
        </p:txBody>
      </p:sp>
      <p:sp>
        <p:nvSpPr>
          <p:cNvPr id="9219" name="Tytuł 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 </a:t>
            </a:r>
          </a:p>
        </p:txBody>
      </p:sp>
      <p:sp>
        <p:nvSpPr>
          <p:cNvPr id="9220" name="Symbol zastępczy zawartości 5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400" i="1" dirty="0" smtClean="0">
                <a:latin typeface="Calibri" pitchFamily="34" charset="0"/>
              </a:rPr>
              <a:t>Tradycyjne zadania automatów biletowych to sprzedaż biletów jednorazowych i krótkookresowych w formie papierowej</a:t>
            </a:r>
          </a:p>
          <a:p>
            <a:r>
              <a:rPr lang="pl-PL" sz="2400" i="1" dirty="0" smtClean="0">
                <a:latin typeface="Calibri" pitchFamily="34" charset="0"/>
              </a:rPr>
              <a:t>Dodatkowo automaty mogą realizować funkcje informacyjne (</a:t>
            </a:r>
            <a:r>
              <a:rPr lang="pl-PL" sz="2400" i="1" dirty="0" err="1" smtClean="0">
                <a:latin typeface="Calibri" pitchFamily="34" charset="0"/>
              </a:rPr>
              <a:t>info-kioski</a:t>
            </a:r>
            <a:r>
              <a:rPr lang="pl-PL" sz="2400" i="1" dirty="0" smtClean="0">
                <a:latin typeface="Calibri" pitchFamily="34" charset="0"/>
              </a:rPr>
              <a:t>)</a:t>
            </a:r>
          </a:p>
          <a:p>
            <a:r>
              <a:rPr lang="pl-PL" sz="2400" i="1" dirty="0" smtClean="0">
                <a:latin typeface="Calibri" pitchFamily="34" charset="0"/>
              </a:rPr>
              <a:t>W systemach karty miejskiej pojawiają się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sz="2400" i="1" dirty="0" smtClean="0">
                <a:latin typeface="Calibri" pitchFamily="34" charset="0"/>
              </a:rPr>
              <a:t>	zupełnie nowe zadania automatów biletowych:</a:t>
            </a:r>
          </a:p>
          <a:p>
            <a:pPr lvl="1"/>
            <a:r>
              <a:rPr lang="pl-PL" sz="2000" i="1" dirty="0" smtClean="0">
                <a:latin typeface="Calibri" pitchFamily="34" charset="0"/>
              </a:rPr>
              <a:t>Sprzedaż biletów okresowych i zapisywanie ich </a:t>
            </a:r>
          </a:p>
          <a:p>
            <a:pPr lvl="1">
              <a:buFontTx/>
              <a:buNone/>
            </a:pPr>
            <a:r>
              <a:rPr lang="pl-PL" sz="2000" i="1" dirty="0" smtClean="0">
                <a:latin typeface="Calibri" pitchFamily="34" charset="0"/>
              </a:rPr>
              <a:t>	na karcie miejskiej</a:t>
            </a:r>
          </a:p>
          <a:p>
            <a:pPr lvl="1"/>
            <a:r>
              <a:rPr lang="pl-PL" sz="2000" i="1" dirty="0" smtClean="0">
                <a:latin typeface="Calibri" pitchFamily="34" charset="0"/>
              </a:rPr>
              <a:t>Zapisywanie na karcie miejskiej biletów  </a:t>
            </a:r>
          </a:p>
          <a:p>
            <a:pPr lvl="1">
              <a:buFontTx/>
              <a:buNone/>
            </a:pPr>
            <a:r>
              <a:rPr lang="pl-PL" sz="2000" i="1" dirty="0" smtClean="0">
                <a:latin typeface="Calibri" pitchFamily="34" charset="0"/>
              </a:rPr>
              <a:t>	kupionych przez </a:t>
            </a:r>
            <a:r>
              <a:rPr lang="pl-PL" sz="2000" i="1" dirty="0" err="1" smtClean="0">
                <a:latin typeface="Calibri" pitchFamily="34" charset="0"/>
              </a:rPr>
              <a:t>internet</a:t>
            </a:r>
            <a:endParaRPr lang="pl-PL" sz="2000" i="1" dirty="0" smtClean="0">
              <a:latin typeface="Calibri" pitchFamily="34" charset="0"/>
            </a:endParaRPr>
          </a:p>
          <a:p>
            <a:pPr lvl="1"/>
            <a:r>
              <a:rPr lang="pl-PL" sz="2000" i="1" dirty="0" smtClean="0">
                <a:latin typeface="Calibri" pitchFamily="34" charset="0"/>
              </a:rPr>
              <a:t>Sprzedaż innych usług miejskich</a:t>
            </a:r>
          </a:p>
          <a:p>
            <a:pPr lvl="1">
              <a:buFontTx/>
              <a:buNone/>
            </a:pPr>
            <a:endParaRPr lang="pl-PL" sz="2000" i="1" dirty="0" smtClean="0">
              <a:latin typeface="Calibri" pitchFamily="34" charset="0"/>
            </a:endParaRPr>
          </a:p>
          <a:p>
            <a:endParaRPr lang="pl-PL" sz="1800" i="1" dirty="0" smtClean="0">
              <a:latin typeface="Calibri" pitchFamily="34" charset="0"/>
            </a:endParaRPr>
          </a:p>
          <a:p>
            <a:pPr>
              <a:buFontTx/>
              <a:buNone/>
            </a:pPr>
            <a:endParaRPr lang="pl-PL" sz="1800" dirty="0" smtClean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363" y="2951163"/>
            <a:ext cx="17113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1"/>
          <p:cNvSpPr>
            <a:spLocks noChangeArrowheads="1"/>
          </p:cNvSpPr>
          <p:nvPr/>
        </p:nvSpPr>
        <p:spPr bwMode="auto">
          <a:xfrm>
            <a:off x="250825" y="255588"/>
            <a:ext cx="3979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Automaty biletowe – z gotówką czy bez?</a:t>
            </a:r>
          </a:p>
        </p:txBody>
      </p:sp>
      <p:sp>
        <p:nvSpPr>
          <p:cNvPr id="5" name="Symbol zastępczy zawartości 5"/>
          <p:cNvSpPr txBox="1">
            <a:spLocks/>
          </p:cNvSpPr>
          <p:nvPr/>
        </p:nvSpPr>
        <p:spPr>
          <a:xfrm>
            <a:off x="457200" y="1268413"/>
            <a:ext cx="8229600" cy="4857750"/>
          </a:xfrm>
          <a:prstGeom prst="rect">
            <a:avLst/>
          </a:prstGeom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  <a:defRPr/>
            </a:pPr>
            <a:endParaRPr lang="pl-PL" sz="1800" i="0" kern="0" dirty="0"/>
          </a:p>
        </p:txBody>
      </p:sp>
      <p:grpSp>
        <p:nvGrpSpPr>
          <p:cNvPr id="10244" name="Group 2"/>
          <p:cNvGrpSpPr>
            <a:grpSpLocks/>
          </p:cNvGrpSpPr>
          <p:nvPr/>
        </p:nvGrpSpPr>
        <p:grpSpPr bwMode="auto">
          <a:xfrm>
            <a:off x="1049338" y="1196975"/>
            <a:ext cx="6835775" cy="5103813"/>
            <a:chOff x="452" y="298"/>
            <a:chExt cx="15810" cy="11328"/>
          </a:xfrm>
        </p:grpSpPr>
        <p:pic>
          <p:nvPicPr>
            <p:cNvPr id="10245" name="Obraz 1" descr="C:\Documents and Settings\rsobocin.MPSA\Ustawienia lokalne\Temp\notesA15AFF\~1362228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2" y="298"/>
              <a:ext cx="8536" cy="1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9932" y="1750"/>
              <a:ext cx="6330" cy="10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>
                <a:spcAft>
                  <a:spcPts val="1000"/>
                </a:spcAft>
                <a:defRPr/>
              </a:pPr>
              <a:r>
                <a:rPr lang="pl-PL" sz="1050" i="0" dirty="0"/>
                <a:t>E</a:t>
              </a:r>
              <a:r>
                <a:rPr lang="pl-PL" sz="1000" i="0" dirty="0"/>
                <a:t>KRAN DOTYKOWY</a:t>
              </a:r>
              <a:endParaRPr lang="pl-PL" sz="1200" dirty="0"/>
            </a:p>
          </p:txBody>
        </p:sp>
        <p:sp>
          <p:nvSpPr>
            <p:cNvPr id="10247" name="Rectangle 5"/>
            <p:cNvSpPr>
              <a:spLocks noChangeArrowheads="1"/>
            </p:cNvSpPr>
            <p:nvPr/>
          </p:nvSpPr>
          <p:spPr bwMode="auto">
            <a:xfrm>
              <a:off x="9931" y="3120"/>
              <a:ext cx="6331" cy="104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>
                <a:spcAft>
                  <a:spcPts val="1000"/>
                </a:spcAft>
              </a:pPr>
              <a:r>
                <a:rPr lang="pl-PL" sz="1000" i="0"/>
                <a:t>CZYTNIK URBANCARD – WROCŁAWSKIEJ KARTY MIEJSKIEJ</a:t>
              </a:r>
              <a:endParaRPr lang="pl-PL" sz="1200"/>
            </a:p>
          </p:txBody>
        </p:sp>
        <p:sp>
          <p:nvSpPr>
            <p:cNvPr id="10248" name="Rectangle 6"/>
            <p:cNvSpPr>
              <a:spLocks noChangeArrowheads="1"/>
            </p:cNvSpPr>
            <p:nvPr/>
          </p:nvSpPr>
          <p:spPr bwMode="auto">
            <a:xfrm>
              <a:off x="9921" y="4508"/>
              <a:ext cx="6331" cy="12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>
                <a:spcAft>
                  <a:spcPts val="1000"/>
                </a:spcAft>
              </a:pPr>
              <a:r>
                <a:rPr lang="pl-PL" sz="1000" i="0"/>
                <a:t>CZYTNIK ZBLIŻENIOYWCH KART PŁATNICZYCH </a:t>
              </a:r>
              <a:br>
                <a:rPr lang="pl-PL" sz="1000" i="0"/>
              </a:br>
              <a:r>
                <a:rPr lang="pl-PL" sz="1000" i="0"/>
                <a:t>(MasterCard PayPass, Maestro PayPas oraz Visa payWave)</a:t>
              </a:r>
              <a:endParaRPr lang="pl-PL" sz="1200"/>
            </a:p>
          </p:txBody>
        </p:sp>
        <p:sp>
          <p:nvSpPr>
            <p:cNvPr id="10249" name="Rectangle 7"/>
            <p:cNvSpPr>
              <a:spLocks noChangeArrowheads="1"/>
            </p:cNvSpPr>
            <p:nvPr/>
          </p:nvSpPr>
          <p:spPr bwMode="auto">
            <a:xfrm>
              <a:off x="9921" y="5972"/>
              <a:ext cx="6331" cy="1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>
                <a:spcAft>
                  <a:spcPts val="1000"/>
                </a:spcAft>
              </a:pPr>
              <a:r>
                <a:rPr lang="pl-PL" sz="900" i="0"/>
                <a:t>CZYTNIK KART PŁATNICZYCH Z PASKIEM MAGNETYCZNYM I (LUB) Z CHIPEM (MasterCard , MasterCard Electronic, Visa, </a:t>
              </a:r>
              <a:br>
                <a:rPr lang="pl-PL" sz="900" i="0"/>
              </a:br>
              <a:r>
                <a:rPr lang="pl-PL" sz="900" i="0"/>
                <a:t>Visa ELECTRON, American Express)</a:t>
              </a:r>
              <a:endParaRPr lang="pl-PL" sz="1100"/>
            </a:p>
          </p:txBody>
        </p:sp>
        <p:sp>
          <p:nvSpPr>
            <p:cNvPr id="10250" name="Rectangle 8"/>
            <p:cNvSpPr>
              <a:spLocks noChangeArrowheads="1"/>
            </p:cNvSpPr>
            <p:nvPr/>
          </p:nvSpPr>
          <p:spPr bwMode="auto">
            <a:xfrm>
              <a:off x="9921" y="7648"/>
              <a:ext cx="6331" cy="14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>
                <a:spcAft>
                  <a:spcPts val="1000"/>
                </a:spcAft>
              </a:pPr>
              <a:r>
                <a:rPr lang="pl-PL" sz="1000" i="0"/>
                <a:t>MIEJSCE ODBIORU BILETÓW ORAZ PARAGONU (POTWIERDZENIA TRANSAKCJI). </a:t>
              </a:r>
              <a:endParaRPr lang="pl-PL" sz="1200"/>
            </a:p>
          </p:txBody>
        </p:sp>
        <p:cxnSp>
          <p:nvCxnSpPr>
            <p:cNvPr id="10251" name="AutoShape 9"/>
            <p:cNvCxnSpPr>
              <a:cxnSpLocks noChangeShapeType="1"/>
            </p:cNvCxnSpPr>
            <p:nvPr/>
          </p:nvCxnSpPr>
          <p:spPr bwMode="auto">
            <a:xfrm flipH="1">
              <a:off x="5122" y="2214"/>
              <a:ext cx="4809" cy="35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252" name="AutoShape 10"/>
            <p:cNvCxnSpPr>
              <a:cxnSpLocks noChangeShapeType="1"/>
            </p:cNvCxnSpPr>
            <p:nvPr/>
          </p:nvCxnSpPr>
          <p:spPr bwMode="auto">
            <a:xfrm flipH="1" flipV="1">
              <a:off x="7363" y="3518"/>
              <a:ext cx="2568" cy="10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253" name="AutoShape 11"/>
            <p:cNvCxnSpPr>
              <a:cxnSpLocks noChangeShapeType="1"/>
            </p:cNvCxnSpPr>
            <p:nvPr/>
          </p:nvCxnSpPr>
          <p:spPr bwMode="auto">
            <a:xfrm flipH="1">
              <a:off x="4908" y="5122"/>
              <a:ext cx="5013" cy="217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254" name="AutoShape 12"/>
            <p:cNvCxnSpPr>
              <a:cxnSpLocks noChangeShapeType="1"/>
            </p:cNvCxnSpPr>
            <p:nvPr/>
          </p:nvCxnSpPr>
          <p:spPr bwMode="auto">
            <a:xfrm flipH="1">
              <a:off x="4908" y="6616"/>
              <a:ext cx="5013" cy="249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255" name="AutoShape 13"/>
            <p:cNvCxnSpPr>
              <a:cxnSpLocks noChangeShapeType="1"/>
            </p:cNvCxnSpPr>
            <p:nvPr/>
          </p:nvCxnSpPr>
          <p:spPr bwMode="auto">
            <a:xfrm flipH="1">
              <a:off x="6942" y="8165"/>
              <a:ext cx="2979" cy="72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0256" name="Rectangle 14"/>
            <p:cNvSpPr>
              <a:spLocks noChangeArrowheads="1"/>
            </p:cNvSpPr>
            <p:nvPr/>
          </p:nvSpPr>
          <p:spPr bwMode="auto">
            <a:xfrm>
              <a:off x="9931" y="413"/>
              <a:ext cx="6331" cy="5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>
                <a:spcAft>
                  <a:spcPts val="1000"/>
                </a:spcAft>
              </a:pPr>
              <a:r>
                <a:rPr lang="pl-PL" sz="1400" b="1" i="0"/>
                <a:t>MOBILNY AUTOMAT BILETOWY</a:t>
              </a:r>
              <a:endParaRPr lang="pl-PL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1"/>
          <p:cNvSpPr>
            <a:spLocks noChangeArrowheads="1"/>
          </p:cNvSpPr>
          <p:nvPr/>
        </p:nvSpPr>
        <p:spPr bwMode="auto">
          <a:xfrm>
            <a:off x="250825" y="255588"/>
            <a:ext cx="3979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1800" i="0">
                <a:solidFill>
                  <a:schemeClr val="bg1"/>
                </a:solidFill>
              </a:rPr>
              <a:t>Automaty biletowe – z gotówką czy bez?</a:t>
            </a:r>
          </a:p>
        </p:txBody>
      </p:sp>
      <p:sp>
        <p:nvSpPr>
          <p:cNvPr id="11267" name="Tytuł 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 </a:t>
            </a:r>
          </a:p>
        </p:txBody>
      </p:sp>
      <p:sp>
        <p:nvSpPr>
          <p:cNvPr id="11268" name="Symbol zastępczy zawartości 5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pl-PL" sz="2400" i="1" dirty="0" smtClean="0">
                <a:latin typeface="Calibri" pitchFamily="34" charset="0"/>
              </a:rPr>
              <a:t>Zalety sprzedaży bezgotówkowej:</a:t>
            </a:r>
          </a:p>
          <a:p>
            <a:pPr lvl="1"/>
            <a:r>
              <a:rPr lang="pl-PL" sz="2000" i="1" dirty="0" smtClean="0">
                <a:latin typeface="Calibri" pitchFamily="34" charset="0"/>
              </a:rPr>
              <a:t>Znacznie mniejsze gabaryty urządzenia</a:t>
            </a:r>
          </a:p>
          <a:p>
            <a:pPr lvl="1"/>
            <a:r>
              <a:rPr lang="pl-PL" sz="2000" i="1" dirty="0" smtClean="0">
                <a:latin typeface="Calibri" pitchFamily="34" charset="0"/>
              </a:rPr>
              <a:t>Mniejsze koszty zakupu automatów</a:t>
            </a:r>
          </a:p>
          <a:p>
            <a:pPr lvl="1"/>
            <a:r>
              <a:rPr lang="pl-PL" sz="2000" i="1" dirty="0" smtClean="0">
                <a:latin typeface="Calibri" pitchFamily="34" charset="0"/>
              </a:rPr>
              <a:t>Znacznie mniejsze koszty eksploatacji automatów</a:t>
            </a:r>
          </a:p>
          <a:p>
            <a:endParaRPr lang="pl-PL" sz="2400" i="1" dirty="0" smtClean="0">
              <a:latin typeface="Calibri" pitchFamily="34" charset="0"/>
            </a:endParaRPr>
          </a:p>
          <a:p>
            <a:pPr>
              <a:buFontTx/>
              <a:buNone/>
            </a:pPr>
            <a:r>
              <a:rPr lang="pl-PL" sz="2400" i="1" dirty="0" smtClean="0">
                <a:latin typeface="Calibri" pitchFamily="34" charset="0"/>
              </a:rPr>
              <a:t>Wady sprzedaży bezgotówkowej:</a:t>
            </a:r>
          </a:p>
          <a:p>
            <a:pPr lvl="1"/>
            <a:r>
              <a:rPr lang="pl-PL" sz="2000" i="1" dirty="0" smtClean="0">
                <a:latin typeface="Calibri" pitchFamily="34" charset="0"/>
              </a:rPr>
              <a:t>Brak możliwości zakupu za pomocą gotówki </a:t>
            </a:r>
            <a:r>
              <a:rPr lang="pl-PL" sz="2000" dirty="0" smtClean="0">
                <a:latin typeface="Calibri" pitchFamily="34" charset="0"/>
                <a:sym typeface="Wingdings" pitchFamily="2" charset="2"/>
              </a:rPr>
              <a:t></a:t>
            </a:r>
            <a:endParaRPr lang="pl-PL" sz="2000" dirty="0" smtClean="0">
              <a:latin typeface="Calibri" pitchFamily="34" charset="0"/>
            </a:endParaRPr>
          </a:p>
          <a:p>
            <a:pPr>
              <a:buFontTx/>
              <a:buNone/>
            </a:pPr>
            <a:endParaRPr lang="pl-PL" sz="1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>
          <a:solidFill>
            <a:srgbClr val="FF0000"/>
          </a:solidFill>
          <a:miter lim="800000"/>
          <a:headEnd/>
          <a:tailEnd/>
        </a:ln>
      </a:spPr>
      <a:bodyPr vert="eaVert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7350</TotalTime>
  <Words>1537</Words>
  <Application>Microsoft Office PowerPoint</Application>
  <PresentationFormat>Pokaz na ekranie (4:3)</PresentationFormat>
  <Paragraphs>273</Paragraphs>
  <Slides>29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Projekt domyślny</vt:lpstr>
      <vt:lpstr>Slajd 1</vt:lpstr>
      <vt:lpstr> </vt:lpstr>
      <vt:lpstr> </vt:lpstr>
      <vt:lpstr>Slajd 4</vt:lpstr>
      <vt:lpstr>Slajd 5</vt:lpstr>
      <vt:lpstr> </vt:lpstr>
      <vt:lpstr> </vt:lpstr>
      <vt:lpstr>Slajd 8</vt:lpstr>
      <vt:lpstr> 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Szczecin prezentacja</dc:title>
  <dc:creator>Jacek Sieński</dc:creator>
  <cp:lastModifiedBy>Jacek Sieński</cp:lastModifiedBy>
  <cp:revision>146</cp:revision>
  <dcterms:created xsi:type="dcterms:W3CDTF">2008-04-03T14:21:46Z</dcterms:created>
  <dcterms:modified xsi:type="dcterms:W3CDTF">2011-05-18T09:38:18Z</dcterms:modified>
</cp:coreProperties>
</file>